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8"/>
  </p:notesMasterIdLst>
  <p:sldIdLst>
    <p:sldId id="311" r:id="rId6"/>
    <p:sldId id="268" r:id="rId7"/>
    <p:sldId id="269" r:id="rId8"/>
    <p:sldId id="270" r:id="rId9"/>
    <p:sldId id="271" r:id="rId10"/>
    <p:sldId id="273" r:id="rId11"/>
    <p:sldId id="312" r:id="rId12"/>
    <p:sldId id="272" r:id="rId13"/>
    <p:sldId id="310" r:id="rId14"/>
    <p:sldId id="275" r:id="rId15"/>
    <p:sldId id="274" r:id="rId16"/>
    <p:sldId id="277" r:id="rId17"/>
  </p:sldIdLst>
  <p:sldSz cx="9144000" cy="6858000" type="screen4x3"/>
  <p:notesSz cx="7010400" cy="92964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9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742" autoAdjust="0"/>
  </p:normalViewPr>
  <p:slideViewPr>
    <p:cSldViewPr>
      <p:cViewPr varScale="1">
        <p:scale>
          <a:sx n="45" d="100"/>
          <a:sy n="45" d="100"/>
        </p:scale>
        <p:origin x="-1560"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B04640E-0330-4CF5-BD84-DA4FF47F4FD9}" type="datetimeFigureOut">
              <a:rPr lang="en-US" smtClean="0"/>
              <a:t>4/1/2014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0EC6AEC-5EAC-4CD5-A809-5549DA8254A9}" type="slidenum">
              <a:rPr lang="en-US" smtClean="0"/>
              <a:t>‹#›</a:t>
            </a:fld>
            <a:endParaRPr lang="en-US"/>
          </a:p>
        </p:txBody>
      </p:sp>
    </p:spTree>
    <p:extLst>
      <p:ext uri="{BB962C8B-B14F-4D97-AF65-F5344CB8AC3E}">
        <p14:creationId xmlns:p14="http://schemas.microsoft.com/office/powerpoint/2010/main" val="2647715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All current medical students will use an EMR in their future practice.  Assuming that your goal for using an EMR in practice will be to improve safety while having all patient charts in a form that will make them more transportable, reportable, accurate and legible.  Also, the EMR should eventually improve your productivity, so that you can complete all your documentation while seeing the patient instead of having to do it after you see the patient.  There are a number of impacts that use of technology in the patient encounter can have on communication.  What is wrong with this encounter.</a:t>
            </a:r>
          </a:p>
        </p:txBody>
      </p:sp>
      <p:sp>
        <p:nvSpPr>
          <p:cNvPr id="49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7A6F35-EBFD-4258-8622-64305D0227A9}"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Summary of ideas,</a:t>
            </a:r>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32270D-C64B-4885-BC0C-91D9DECD30BD}"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video taken during an OSCE where the</a:t>
            </a:r>
            <a:r>
              <a:rPr lang="en-US" baseline="0" dirty="0" smtClean="0"/>
              <a:t> student is evaluated on use of the EMR with the patient. The student has to look up lab results on the computer to complete the encounter.  Thanks to OSHU for sharing this video. You have been given a checklist that could be used in an OSCE to rate this encounter.  How would you rate this student?</a:t>
            </a:r>
            <a:endParaRPr lang="en-US" dirty="0"/>
          </a:p>
        </p:txBody>
      </p:sp>
      <p:sp>
        <p:nvSpPr>
          <p:cNvPr id="4" name="Slide Number Placeholder 3"/>
          <p:cNvSpPr>
            <a:spLocks noGrp="1"/>
          </p:cNvSpPr>
          <p:nvPr>
            <p:ph type="sldNum" sz="quarter" idx="10"/>
          </p:nvPr>
        </p:nvSpPr>
        <p:spPr/>
        <p:txBody>
          <a:bodyPr/>
          <a:lstStyle/>
          <a:p>
            <a:fld id="{00EC6AEC-5EAC-4CD5-A809-5549DA8254A9}" type="slidenum">
              <a:rPr lang="en-US" smtClean="0"/>
              <a:t>12</a:t>
            </a:fld>
            <a:endParaRPr lang="en-US"/>
          </a:p>
        </p:txBody>
      </p:sp>
    </p:spTree>
    <p:extLst>
      <p:ext uri="{BB962C8B-B14F-4D97-AF65-F5344CB8AC3E}">
        <p14:creationId xmlns:p14="http://schemas.microsoft.com/office/powerpoint/2010/main" val="65910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 spend the first two years in the clinical learning center teaching students how</a:t>
            </a:r>
            <a:r>
              <a:rPr lang="en-US" baseline="0" dirty="0" smtClean="0"/>
              <a:t> to interact with patients, building rapport and trust, in a professional yet patient centered manner. </a:t>
            </a:r>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635A180-A022-4FD3-86D5-5D57C3FFB6B0}" type="slidenum">
              <a:rPr lang="en-US" smtClean="0"/>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All of these adverse effects have been identified in the literature.  Lets look at one thing– the room arrangement…</a:t>
            </a:r>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33514A-2AD7-4328-8586-3E04FF5F25E0}" type="slidenum">
              <a:rPr lang="en-US" smtClean="0"/>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We don’t expect that you will be able to do anything about the room arrangement of your clinical faculty’s clinic.  However, in case you do have a say in your own clinic set up, or are using a portable computer,…</a:t>
            </a:r>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7D6D99-6F6D-462F-8DFB-75F3E3230CDD}" type="slidenum">
              <a:rPr lang="en-US" smtClean="0"/>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Have a discussion of what you can do with a tablet.</a:t>
            </a: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C526DE-BFB5-434E-8D8A-8110AD640F4F}" type="slidenum">
              <a:rPr lang="en-US" smtClean="0"/>
              <a:pPr/>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C6AEC-5EAC-4CD5-A809-5549DA8254A9}" type="slidenum">
              <a:rPr lang="en-US" smtClean="0"/>
              <a:t>7</a:t>
            </a:fld>
            <a:endParaRPr lang="en-US"/>
          </a:p>
        </p:txBody>
      </p:sp>
    </p:spTree>
    <p:extLst>
      <p:ext uri="{BB962C8B-B14F-4D97-AF65-F5344CB8AC3E}">
        <p14:creationId xmlns:p14="http://schemas.microsoft.com/office/powerpoint/2010/main" val="839717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Sign Posting refers to the yellow signs that used to be on the highways that warned the driver of upcoming curves or stop signs.  Just as you would alert the patient that you were going to do a certain exam, you should tell the patient that you are going to enter some data or look up the patient’s information in the computer.</a:t>
            </a:r>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805558-D65A-415D-B2D3-56798D4526A7}" type="slidenum">
              <a:rPr lang="en-US" smtClean="0"/>
              <a:pPr/>
              <a:t>8</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EC6AEC-5EAC-4CD5-A809-5549DA8254A9}" type="slidenum">
              <a:rPr lang="en-US" smtClean="0"/>
              <a:t>9</a:t>
            </a:fld>
            <a:endParaRPr lang="en-US"/>
          </a:p>
        </p:txBody>
      </p:sp>
    </p:spTree>
    <p:extLst>
      <p:ext uri="{BB962C8B-B14F-4D97-AF65-F5344CB8AC3E}">
        <p14:creationId xmlns:p14="http://schemas.microsoft.com/office/powerpoint/2010/main" val="839717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Wrap up</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A800F0-4F06-447D-B6FF-0DF131E8BCA8}" type="slidenum">
              <a:rPr lang="en-US" smtClean="0"/>
              <a:pPr/>
              <a:t>10</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1447800"/>
            <a:ext cx="9144000" cy="533400"/>
          </a:xfrm>
          <a:prstGeom prst="rect">
            <a:avLst/>
          </a:prstGeom>
          <a:gradFill flip="none" rotWithShape="1">
            <a:gsLst>
              <a:gs pos="100000">
                <a:srgbClr val="CDC092">
                  <a:alpha val="5000"/>
                </a:srgbClr>
              </a:gs>
              <a:gs pos="47000">
                <a:srgbClr val="CDC09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0"/>
            <a:ext cx="9144000" cy="1447800"/>
          </a:xfrm>
          <a:prstGeom prst="rect">
            <a:avLst/>
          </a:prstGeom>
          <a:gradFill flip="none" rotWithShape="1">
            <a:gsLst>
              <a:gs pos="100000">
                <a:srgbClr val="2B0007"/>
              </a:gs>
              <a:gs pos="50000">
                <a:srgbClr val="540115"/>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533400" y="895350"/>
            <a:ext cx="8686800" cy="400050"/>
          </a:xfrm>
          <a:prstGeom prst="rect">
            <a:avLst/>
          </a:prstGeom>
          <a:noFill/>
        </p:spPr>
        <p:txBody>
          <a:bodyPr>
            <a:spAutoFit/>
          </a:bodyPr>
          <a:lstStyle/>
          <a:p>
            <a:pPr algn="ctr" fontAlgn="auto">
              <a:spcBef>
                <a:spcPts val="0"/>
              </a:spcBef>
              <a:spcAft>
                <a:spcPts val="0"/>
              </a:spcAft>
              <a:defRPr/>
            </a:pPr>
            <a:r>
              <a:rPr lang="en-US" sz="2000" b="1" cap="small" dirty="0">
                <a:solidFill>
                  <a:srgbClr val="CDC092"/>
                </a:solidFill>
                <a:latin typeface="Garamond" pitchFamily="18" charset="0"/>
                <a:cs typeface="+mn-cs"/>
              </a:rPr>
              <a:t>The Florida State University College of medicine</a:t>
            </a:r>
          </a:p>
        </p:txBody>
      </p:sp>
      <p:sp>
        <p:nvSpPr>
          <p:cNvPr id="7" name="TextBox 6"/>
          <p:cNvSpPr txBox="1"/>
          <p:nvPr/>
        </p:nvSpPr>
        <p:spPr>
          <a:xfrm>
            <a:off x="381000" y="1274763"/>
            <a:ext cx="9144000" cy="523875"/>
          </a:xfrm>
          <a:prstGeom prst="rect">
            <a:avLst/>
          </a:prstGeom>
          <a:noFill/>
        </p:spPr>
        <p:txBody>
          <a:bodyPr>
            <a:spAutoFit/>
          </a:bodyPr>
          <a:lstStyle/>
          <a:p>
            <a:pPr algn="ctr" fontAlgn="auto">
              <a:spcBef>
                <a:spcPts val="0"/>
              </a:spcBef>
              <a:spcAft>
                <a:spcPts val="0"/>
              </a:spcAft>
              <a:defRPr/>
            </a:pPr>
            <a:r>
              <a:rPr lang="en-US" sz="1400" dirty="0">
                <a:latin typeface="+mn-lt"/>
                <a:cs typeface="+mn-cs"/>
              </a:rPr>
              <a:t> </a:t>
            </a:r>
            <a:endParaRPr lang="en-US" sz="1400" b="1" i="1" dirty="0">
              <a:latin typeface="Garamond" pitchFamily="18" charset="0"/>
              <a:cs typeface="+mn-cs"/>
            </a:endParaRPr>
          </a:p>
          <a:p>
            <a:pPr algn="ctr" fontAlgn="auto">
              <a:spcBef>
                <a:spcPts val="0"/>
              </a:spcBef>
              <a:spcAft>
                <a:spcPts val="0"/>
              </a:spcAft>
              <a:defRPr/>
            </a:pPr>
            <a:r>
              <a:rPr lang="en-US" sz="1400" b="1" i="1" dirty="0">
                <a:latin typeface="Garamond" pitchFamily="18" charset="0"/>
                <a:cs typeface="+mn-cs"/>
              </a:rPr>
              <a:t>Educating and developing exemplary physicians who practice patient-centered health care</a:t>
            </a:r>
            <a:endParaRPr lang="en-US" sz="1400" b="1" i="1" dirty="0">
              <a:solidFill>
                <a:srgbClr val="2B0007"/>
              </a:solidFill>
              <a:latin typeface="Garamond" pitchFamily="18" charset="0"/>
              <a:cs typeface="+mn-cs"/>
            </a:endParaRPr>
          </a:p>
        </p:txBody>
      </p:sp>
      <p:pic>
        <p:nvPicPr>
          <p:cNvPr id="8" name="Picture 5" descr="C:\Users\amber.smalley\Desktop\Gold Seal.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latin typeface="Cambria" pitchFamily="18"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smtClean="0">
                <a:solidFill>
                  <a:schemeClr val="tx1">
                    <a:lumMod val="75000"/>
                    <a:lumOff val="25000"/>
                  </a:schemeClr>
                </a:solidFill>
              </a:defRPr>
            </a:lvl1pPr>
          </a:lstStyle>
          <a:p>
            <a:fld id="{8B4AC265-94EF-4723-8DBB-13C63A6877C8}" type="datetime1">
              <a:rPr lang="en-US" smtClean="0"/>
              <a:t>4/1/2014</a:t>
            </a:fld>
            <a:endParaRPr lang="en-US"/>
          </a:p>
        </p:txBody>
      </p:sp>
      <p:sp>
        <p:nvSpPr>
          <p:cNvPr id="10" name="Footer Placeholder 4"/>
          <p:cNvSpPr>
            <a:spLocks noGrp="1"/>
          </p:cNvSpPr>
          <p:nvPr>
            <p:ph type="ftr" sz="quarter" idx="11"/>
          </p:nvPr>
        </p:nvSpPr>
        <p:spPr/>
        <p:txBody>
          <a:bodyPr/>
          <a:lstStyle>
            <a:lvl1pPr>
              <a:defRPr>
                <a:solidFill>
                  <a:schemeClr val="tx1">
                    <a:lumMod val="75000"/>
                    <a:lumOff val="25000"/>
                  </a:schemeClr>
                </a:solidFill>
              </a:defRPr>
            </a:lvl1pPr>
          </a:lstStyle>
          <a:p>
            <a:r>
              <a:rPr lang="en-US" smtClean="0"/>
              <a:t>Summer 2011</a:t>
            </a:r>
            <a:endParaRPr lang="en-US"/>
          </a:p>
        </p:txBody>
      </p:sp>
      <p:sp>
        <p:nvSpPr>
          <p:cNvPr id="11" name="Slide Number Placeholder 5"/>
          <p:cNvSpPr>
            <a:spLocks noGrp="1"/>
          </p:cNvSpPr>
          <p:nvPr>
            <p:ph type="sldNum" sz="quarter" idx="12"/>
          </p:nvPr>
        </p:nvSpPr>
        <p:spPr/>
        <p:txBody>
          <a:bodyPr/>
          <a:lstStyle>
            <a:lvl1pPr>
              <a:defRPr smtClean="0">
                <a:solidFill>
                  <a:schemeClr val="tx1">
                    <a:lumMod val="75000"/>
                    <a:lumOff val="25000"/>
                  </a:schemeClr>
                </a:solidFill>
              </a:defRPr>
            </a:lvl1pPr>
          </a:lstStyle>
          <a:p>
            <a:fld id="{BD2A12C5-E6AD-4932-AD65-4FD30FEA397F}" type="slidenum">
              <a:rPr lang="en-US" smtClean="0"/>
              <a:t>‹#›</a:t>
            </a:fld>
            <a:endParaRPr lang="en-US"/>
          </a:p>
        </p:txBody>
      </p:sp>
    </p:spTree>
    <p:extLst>
      <p:ext uri="{BB962C8B-B14F-4D97-AF65-F5344CB8AC3E}">
        <p14:creationId xmlns:p14="http://schemas.microsoft.com/office/powerpoint/2010/main" val="1419637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2D97678-FC68-43E2-8043-0C22FFE846F5}" type="datetime1">
              <a:rPr lang="en-US" smtClean="0"/>
              <a:t>4/1/2014</a:t>
            </a:fld>
            <a:endParaRPr lang="en-US"/>
          </a:p>
        </p:txBody>
      </p:sp>
      <p:sp>
        <p:nvSpPr>
          <p:cNvPr id="5" name="Footer Placeholder 4"/>
          <p:cNvSpPr>
            <a:spLocks noGrp="1"/>
          </p:cNvSpPr>
          <p:nvPr>
            <p:ph type="ftr" sz="quarter" idx="11"/>
          </p:nvPr>
        </p:nvSpPr>
        <p:spPr/>
        <p:txBody>
          <a:bodyPr/>
          <a:lstStyle>
            <a:lvl1pPr>
              <a:defRPr/>
            </a:lvl1pPr>
          </a:lstStyle>
          <a:p>
            <a:r>
              <a:rPr lang="en-US" smtClean="0"/>
              <a:t>Summer 2011</a:t>
            </a:r>
            <a:endParaRPr lang="en-US"/>
          </a:p>
        </p:txBody>
      </p:sp>
      <p:sp>
        <p:nvSpPr>
          <p:cNvPr id="6" name="Slide Number Placeholder 5"/>
          <p:cNvSpPr>
            <a:spLocks noGrp="1"/>
          </p:cNvSpPr>
          <p:nvPr>
            <p:ph type="sldNum" sz="quarter" idx="12"/>
          </p:nvPr>
        </p:nvSpPr>
        <p:spPr/>
        <p:txBody>
          <a:bodyPr/>
          <a:lstStyle>
            <a:lvl1pPr>
              <a:defRPr/>
            </a:lvl1pPr>
          </a:lstStyle>
          <a:p>
            <a:fld id="{BD2A12C5-E6AD-4932-AD65-4FD30FEA397F}" type="slidenum">
              <a:rPr lang="en-US" smtClean="0"/>
              <a:t>‹#›</a:t>
            </a:fld>
            <a:endParaRPr lang="en-US"/>
          </a:p>
        </p:txBody>
      </p:sp>
    </p:spTree>
    <p:extLst>
      <p:ext uri="{BB962C8B-B14F-4D97-AF65-F5344CB8AC3E}">
        <p14:creationId xmlns:p14="http://schemas.microsoft.com/office/powerpoint/2010/main" val="3386415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0"/>
            <a:ext cx="6019800" cy="483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F3FDB6A-9642-4AC5-A2C0-4DA9CD0F87D0}" type="datetime1">
              <a:rPr lang="en-US" smtClean="0"/>
              <a:t>4/1/2014</a:t>
            </a:fld>
            <a:endParaRPr lang="en-US"/>
          </a:p>
        </p:txBody>
      </p:sp>
      <p:sp>
        <p:nvSpPr>
          <p:cNvPr id="5" name="Footer Placeholder 4"/>
          <p:cNvSpPr>
            <a:spLocks noGrp="1"/>
          </p:cNvSpPr>
          <p:nvPr>
            <p:ph type="ftr" sz="quarter" idx="11"/>
          </p:nvPr>
        </p:nvSpPr>
        <p:spPr/>
        <p:txBody>
          <a:bodyPr/>
          <a:lstStyle>
            <a:lvl1pPr>
              <a:defRPr/>
            </a:lvl1pPr>
          </a:lstStyle>
          <a:p>
            <a:r>
              <a:rPr lang="en-US" smtClean="0"/>
              <a:t>Summer 2011</a:t>
            </a:r>
            <a:endParaRPr lang="en-US"/>
          </a:p>
        </p:txBody>
      </p:sp>
      <p:sp>
        <p:nvSpPr>
          <p:cNvPr id="6" name="Slide Number Placeholder 5"/>
          <p:cNvSpPr>
            <a:spLocks noGrp="1"/>
          </p:cNvSpPr>
          <p:nvPr>
            <p:ph type="sldNum" sz="quarter" idx="12"/>
          </p:nvPr>
        </p:nvSpPr>
        <p:spPr/>
        <p:txBody>
          <a:bodyPr/>
          <a:lstStyle>
            <a:lvl1pPr>
              <a:defRPr/>
            </a:lvl1pPr>
          </a:lstStyle>
          <a:p>
            <a:fld id="{BD2A12C5-E6AD-4932-AD65-4FD30FEA397F}" type="slidenum">
              <a:rPr lang="en-US" smtClean="0"/>
              <a:t>‹#›</a:t>
            </a:fld>
            <a:endParaRPr lang="en-US"/>
          </a:p>
        </p:txBody>
      </p:sp>
    </p:spTree>
    <p:extLst>
      <p:ext uri="{BB962C8B-B14F-4D97-AF65-F5344CB8AC3E}">
        <p14:creationId xmlns:p14="http://schemas.microsoft.com/office/powerpoint/2010/main" val="418617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effectLst>
                  <a:outerShdw blurRad="38100" dist="38100" dir="2700000" algn="tl">
                    <a:srgbClr val="000000">
                      <a:alpha val="43137"/>
                    </a:srgbClr>
                  </a:outerShdw>
                </a:effectLst>
                <a:latin typeface="Cambria"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0E83A68-1761-479C-8AD3-2BB4A6D777C0}" type="datetime1">
              <a:rPr lang="en-US" smtClean="0"/>
              <a:t>4/1/2014</a:t>
            </a:fld>
            <a:endParaRPr lang="en-US"/>
          </a:p>
        </p:txBody>
      </p:sp>
      <p:sp>
        <p:nvSpPr>
          <p:cNvPr id="5" name="Footer Placeholder 4"/>
          <p:cNvSpPr>
            <a:spLocks noGrp="1"/>
          </p:cNvSpPr>
          <p:nvPr>
            <p:ph type="ftr" sz="quarter" idx="11"/>
          </p:nvPr>
        </p:nvSpPr>
        <p:spPr/>
        <p:txBody>
          <a:bodyPr/>
          <a:lstStyle>
            <a:lvl1pPr>
              <a:defRPr/>
            </a:lvl1pPr>
          </a:lstStyle>
          <a:p>
            <a:r>
              <a:rPr lang="en-US" smtClean="0"/>
              <a:t>Summer 2011</a:t>
            </a:r>
            <a:endParaRPr lang="en-US"/>
          </a:p>
        </p:txBody>
      </p:sp>
      <p:sp>
        <p:nvSpPr>
          <p:cNvPr id="6" name="Slide Number Placeholder 5"/>
          <p:cNvSpPr>
            <a:spLocks noGrp="1"/>
          </p:cNvSpPr>
          <p:nvPr>
            <p:ph type="sldNum" sz="quarter" idx="12"/>
          </p:nvPr>
        </p:nvSpPr>
        <p:spPr/>
        <p:txBody>
          <a:bodyPr/>
          <a:lstStyle>
            <a:lvl1pPr>
              <a:defRPr/>
            </a:lvl1pPr>
          </a:lstStyle>
          <a:p>
            <a:fld id="{BD2A12C5-E6AD-4932-AD65-4FD30FEA397F}" type="slidenum">
              <a:rPr lang="en-US" smtClean="0"/>
              <a:t>‹#›</a:t>
            </a:fld>
            <a:endParaRPr lang="en-US"/>
          </a:p>
        </p:txBody>
      </p:sp>
    </p:spTree>
    <p:extLst>
      <p:ext uri="{BB962C8B-B14F-4D97-AF65-F5344CB8AC3E}">
        <p14:creationId xmlns:p14="http://schemas.microsoft.com/office/powerpoint/2010/main" val="288110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CB4D8D4-9F98-4416-BB74-343A8956076F}" type="datetime1">
              <a:rPr lang="en-US" smtClean="0"/>
              <a:t>4/1/2014</a:t>
            </a:fld>
            <a:endParaRPr lang="en-US"/>
          </a:p>
        </p:txBody>
      </p:sp>
      <p:sp>
        <p:nvSpPr>
          <p:cNvPr id="5" name="Footer Placeholder 4"/>
          <p:cNvSpPr>
            <a:spLocks noGrp="1"/>
          </p:cNvSpPr>
          <p:nvPr>
            <p:ph type="ftr" sz="quarter" idx="11"/>
          </p:nvPr>
        </p:nvSpPr>
        <p:spPr/>
        <p:txBody>
          <a:bodyPr/>
          <a:lstStyle>
            <a:lvl1pPr>
              <a:defRPr/>
            </a:lvl1pPr>
          </a:lstStyle>
          <a:p>
            <a:r>
              <a:rPr lang="en-US" smtClean="0"/>
              <a:t>Summer 2011</a:t>
            </a:r>
            <a:endParaRPr lang="en-US"/>
          </a:p>
        </p:txBody>
      </p:sp>
      <p:sp>
        <p:nvSpPr>
          <p:cNvPr id="6" name="Slide Number Placeholder 5"/>
          <p:cNvSpPr>
            <a:spLocks noGrp="1"/>
          </p:cNvSpPr>
          <p:nvPr>
            <p:ph type="sldNum" sz="quarter" idx="12"/>
          </p:nvPr>
        </p:nvSpPr>
        <p:spPr/>
        <p:txBody>
          <a:bodyPr/>
          <a:lstStyle>
            <a:lvl1pPr>
              <a:defRPr/>
            </a:lvl1pPr>
          </a:lstStyle>
          <a:p>
            <a:fld id="{BD2A12C5-E6AD-4932-AD65-4FD30FEA397F}" type="slidenum">
              <a:rPr lang="en-US" smtClean="0"/>
              <a:t>‹#›</a:t>
            </a:fld>
            <a:endParaRPr lang="en-US"/>
          </a:p>
        </p:txBody>
      </p:sp>
    </p:spTree>
    <p:extLst>
      <p:ext uri="{BB962C8B-B14F-4D97-AF65-F5344CB8AC3E}">
        <p14:creationId xmlns:p14="http://schemas.microsoft.com/office/powerpoint/2010/main" val="362164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fld id="{65D8437A-FD10-4514-AFDD-86D32C3C4D33}" type="datetime1">
              <a:rPr lang="en-US" smtClean="0"/>
              <a:t>4/1/2014</a:t>
            </a:fld>
            <a:endParaRPr lang="en-US"/>
          </a:p>
        </p:txBody>
      </p:sp>
      <p:sp>
        <p:nvSpPr>
          <p:cNvPr id="6" name="Footer Placeholder 4"/>
          <p:cNvSpPr>
            <a:spLocks noGrp="1"/>
          </p:cNvSpPr>
          <p:nvPr>
            <p:ph type="ftr" sz="quarter" idx="11"/>
          </p:nvPr>
        </p:nvSpPr>
        <p:spPr/>
        <p:txBody>
          <a:bodyPr/>
          <a:lstStyle>
            <a:lvl1pPr>
              <a:defRPr/>
            </a:lvl1pPr>
          </a:lstStyle>
          <a:p>
            <a:r>
              <a:rPr lang="en-US" smtClean="0"/>
              <a:t>Summer 2011</a:t>
            </a:r>
            <a:endParaRPr lang="en-US"/>
          </a:p>
        </p:txBody>
      </p:sp>
      <p:sp>
        <p:nvSpPr>
          <p:cNvPr id="7" name="Slide Number Placeholder 5"/>
          <p:cNvSpPr>
            <a:spLocks noGrp="1"/>
          </p:cNvSpPr>
          <p:nvPr>
            <p:ph type="sldNum" sz="quarter" idx="12"/>
          </p:nvPr>
        </p:nvSpPr>
        <p:spPr/>
        <p:txBody>
          <a:bodyPr/>
          <a:lstStyle>
            <a:lvl1pPr>
              <a:defRPr/>
            </a:lvl1pPr>
          </a:lstStyle>
          <a:p>
            <a:fld id="{BD2A12C5-E6AD-4932-AD65-4FD30FEA397F}" type="slidenum">
              <a:rPr lang="en-US" smtClean="0"/>
              <a:t>‹#›</a:t>
            </a:fld>
            <a:endParaRPr lang="en-US"/>
          </a:p>
        </p:txBody>
      </p:sp>
    </p:spTree>
    <p:extLst>
      <p:ext uri="{BB962C8B-B14F-4D97-AF65-F5344CB8AC3E}">
        <p14:creationId xmlns:p14="http://schemas.microsoft.com/office/powerpoint/2010/main" val="81339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599"/>
            <a:ext cx="4040188"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81200"/>
            <a:ext cx="4041775"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5F053D8F-DC7A-40D5-9800-60624C33800E}" type="datetime1">
              <a:rPr lang="en-US" smtClean="0"/>
              <a:t>4/1/2014</a:t>
            </a:fld>
            <a:endParaRPr lang="en-US"/>
          </a:p>
        </p:txBody>
      </p:sp>
      <p:sp>
        <p:nvSpPr>
          <p:cNvPr id="8" name="Footer Placeholder 4"/>
          <p:cNvSpPr>
            <a:spLocks noGrp="1"/>
          </p:cNvSpPr>
          <p:nvPr>
            <p:ph type="ftr" sz="quarter" idx="11"/>
          </p:nvPr>
        </p:nvSpPr>
        <p:spPr/>
        <p:txBody>
          <a:bodyPr/>
          <a:lstStyle>
            <a:lvl1pPr>
              <a:defRPr/>
            </a:lvl1pPr>
          </a:lstStyle>
          <a:p>
            <a:r>
              <a:rPr lang="en-US" smtClean="0"/>
              <a:t>Summer 2011</a:t>
            </a:r>
            <a:endParaRPr lang="en-US"/>
          </a:p>
        </p:txBody>
      </p:sp>
      <p:sp>
        <p:nvSpPr>
          <p:cNvPr id="9" name="Slide Number Placeholder 5"/>
          <p:cNvSpPr>
            <a:spLocks noGrp="1"/>
          </p:cNvSpPr>
          <p:nvPr>
            <p:ph type="sldNum" sz="quarter" idx="12"/>
          </p:nvPr>
        </p:nvSpPr>
        <p:spPr/>
        <p:txBody>
          <a:bodyPr/>
          <a:lstStyle>
            <a:lvl1pPr>
              <a:defRPr/>
            </a:lvl1pPr>
          </a:lstStyle>
          <a:p>
            <a:fld id="{BD2A12C5-E6AD-4932-AD65-4FD30FEA397F}" type="slidenum">
              <a:rPr lang="en-US" smtClean="0"/>
              <a:t>‹#›</a:t>
            </a:fld>
            <a:endParaRPr lang="en-US"/>
          </a:p>
        </p:txBody>
      </p:sp>
    </p:spTree>
    <p:extLst>
      <p:ext uri="{BB962C8B-B14F-4D97-AF65-F5344CB8AC3E}">
        <p14:creationId xmlns:p14="http://schemas.microsoft.com/office/powerpoint/2010/main" val="1115280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CC5FF08-2BFF-4396-80BA-7B578C06BF91}" type="datetime1">
              <a:rPr lang="en-US" smtClean="0"/>
              <a:t>4/1/2014</a:t>
            </a:fld>
            <a:endParaRPr lang="en-US"/>
          </a:p>
        </p:txBody>
      </p:sp>
      <p:sp>
        <p:nvSpPr>
          <p:cNvPr id="4" name="Footer Placeholder 4"/>
          <p:cNvSpPr>
            <a:spLocks noGrp="1"/>
          </p:cNvSpPr>
          <p:nvPr>
            <p:ph type="ftr" sz="quarter" idx="11"/>
          </p:nvPr>
        </p:nvSpPr>
        <p:spPr/>
        <p:txBody>
          <a:bodyPr/>
          <a:lstStyle>
            <a:lvl1pPr>
              <a:defRPr/>
            </a:lvl1pPr>
          </a:lstStyle>
          <a:p>
            <a:r>
              <a:rPr lang="en-US" smtClean="0"/>
              <a:t>Summer 2011</a:t>
            </a:r>
            <a:endParaRPr lang="en-US"/>
          </a:p>
        </p:txBody>
      </p:sp>
      <p:sp>
        <p:nvSpPr>
          <p:cNvPr id="5" name="Slide Number Placeholder 5"/>
          <p:cNvSpPr>
            <a:spLocks noGrp="1"/>
          </p:cNvSpPr>
          <p:nvPr>
            <p:ph type="sldNum" sz="quarter" idx="12"/>
          </p:nvPr>
        </p:nvSpPr>
        <p:spPr/>
        <p:txBody>
          <a:bodyPr/>
          <a:lstStyle>
            <a:lvl1pPr>
              <a:defRPr/>
            </a:lvl1pPr>
          </a:lstStyle>
          <a:p>
            <a:fld id="{BD2A12C5-E6AD-4932-AD65-4FD30FEA397F}" type="slidenum">
              <a:rPr lang="en-US" smtClean="0"/>
              <a:t>‹#›</a:t>
            </a:fld>
            <a:endParaRPr lang="en-US"/>
          </a:p>
        </p:txBody>
      </p:sp>
    </p:spTree>
    <p:extLst>
      <p:ext uri="{BB962C8B-B14F-4D97-AF65-F5344CB8AC3E}">
        <p14:creationId xmlns:p14="http://schemas.microsoft.com/office/powerpoint/2010/main" val="563433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08B3D1B-4EF1-44D8-A054-F1D85D4800DF}" type="datetime1">
              <a:rPr lang="en-US" smtClean="0"/>
              <a:t>4/1/2014</a:t>
            </a:fld>
            <a:endParaRPr lang="en-US"/>
          </a:p>
        </p:txBody>
      </p:sp>
      <p:sp>
        <p:nvSpPr>
          <p:cNvPr id="3" name="Footer Placeholder 4"/>
          <p:cNvSpPr>
            <a:spLocks noGrp="1"/>
          </p:cNvSpPr>
          <p:nvPr>
            <p:ph type="ftr" sz="quarter" idx="11"/>
          </p:nvPr>
        </p:nvSpPr>
        <p:spPr/>
        <p:txBody>
          <a:bodyPr/>
          <a:lstStyle>
            <a:lvl1pPr>
              <a:defRPr/>
            </a:lvl1pPr>
          </a:lstStyle>
          <a:p>
            <a:r>
              <a:rPr lang="en-US" smtClean="0"/>
              <a:t>Summer 2011</a:t>
            </a:r>
            <a:endParaRPr lang="en-US"/>
          </a:p>
        </p:txBody>
      </p:sp>
      <p:sp>
        <p:nvSpPr>
          <p:cNvPr id="4" name="Slide Number Placeholder 5"/>
          <p:cNvSpPr>
            <a:spLocks noGrp="1"/>
          </p:cNvSpPr>
          <p:nvPr>
            <p:ph type="sldNum" sz="quarter" idx="12"/>
          </p:nvPr>
        </p:nvSpPr>
        <p:spPr/>
        <p:txBody>
          <a:bodyPr/>
          <a:lstStyle>
            <a:lvl1pPr>
              <a:defRPr/>
            </a:lvl1pPr>
          </a:lstStyle>
          <a:p>
            <a:fld id="{BD2A12C5-E6AD-4932-AD65-4FD30FEA397F}" type="slidenum">
              <a:rPr lang="en-US" smtClean="0"/>
              <a:t>‹#›</a:t>
            </a:fld>
            <a:endParaRPr lang="en-US"/>
          </a:p>
        </p:txBody>
      </p:sp>
    </p:spTree>
    <p:extLst>
      <p:ext uri="{BB962C8B-B14F-4D97-AF65-F5344CB8AC3E}">
        <p14:creationId xmlns:p14="http://schemas.microsoft.com/office/powerpoint/2010/main" val="1943503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5969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7F0E3FC-B2B3-412E-ADBF-9263204756A4}" type="datetime1">
              <a:rPr lang="en-US" smtClean="0"/>
              <a:t>4/1/2014</a:t>
            </a:fld>
            <a:endParaRPr lang="en-US"/>
          </a:p>
        </p:txBody>
      </p:sp>
      <p:sp>
        <p:nvSpPr>
          <p:cNvPr id="6" name="Footer Placeholder 4"/>
          <p:cNvSpPr>
            <a:spLocks noGrp="1"/>
          </p:cNvSpPr>
          <p:nvPr>
            <p:ph type="ftr" sz="quarter" idx="11"/>
          </p:nvPr>
        </p:nvSpPr>
        <p:spPr/>
        <p:txBody>
          <a:bodyPr/>
          <a:lstStyle>
            <a:lvl1pPr>
              <a:defRPr/>
            </a:lvl1pPr>
          </a:lstStyle>
          <a:p>
            <a:r>
              <a:rPr lang="en-US" smtClean="0"/>
              <a:t>Summer 2011</a:t>
            </a:r>
            <a:endParaRPr lang="en-US"/>
          </a:p>
        </p:txBody>
      </p:sp>
      <p:sp>
        <p:nvSpPr>
          <p:cNvPr id="7" name="Slide Number Placeholder 5"/>
          <p:cNvSpPr>
            <a:spLocks noGrp="1"/>
          </p:cNvSpPr>
          <p:nvPr>
            <p:ph type="sldNum" sz="quarter" idx="12"/>
          </p:nvPr>
        </p:nvSpPr>
        <p:spPr/>
        <p:txBody>
          <a:bodyPr/>
          <a:lstStyle>
            <a:lvl1pPr>
              <a:defRPr/>
            </a:lvl1pPr>
          </a:lstStyle>
          <a:p>
            <a:fld id="{BD2A12C5-E6AD-4932-AD65-4FD30FEA397F}" type="slidenum">
              <a:rPr lang="en-US" smtClean="0"/>
              <a:t>‹#›</a:t>
            </a:fld>
            <a:endParaRPr lang="en-US"/>
          </a:p>
        </p:txBody>
      </p:sp>
    </p:spTree>
    <p:extLst>
      <p:ext uri="{BB962C8B-B14F-4D97-AF65-F5344CB8AC3E}">
        <p14:creationId xmlns:p14="http://schemas.microsoft.com/office/powerpoint/2010/main" val="22791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1B7F5D9-6E78-4D58-9350-BF3C74D47FAE}" type="datetime1">
              <a:rPr lang="en-US" smtClean="0"/>
              <a:t>4/1/2014</a:t>
            </a:fld>
            <a:endParaRPr lang="en-US"/>
          </a:p>
        </p:txBody>
      </p:sp>
      <p:sp>
        <p:nvSpPr>
          <p:cNvPr id="6" name="Footer Placeholder 4"/>
          <p:cNvSpPr>
            <a:spLocks noGrp="1"/>
          </p:cNvSpPr>
          <p:nvPr>
            <p:ph type="ftr" sz="quarter" idx="11"/>
          </p:nvPr>
        </p:nvSpPr>
        <p:spPr/>
        <p:txBody>
          <a:bodyPr/>
          <a:lstStyle>
            <a:lvl1pPr>
              <a:defRPr/>
            </a:lvl1pPr>
          </a:lstStyle>
          <a:p>
            <a:r>
              <a:rPr lang="en-US" smtClean="0"/>
              <a:t>Summer 2011</a:t>
            </a:r>
            <a:endParaRPr lang="en-US"/>
          </a:p>
        </p:txBody>
      </p:sp>
      <p:sp>
        <p:nvSpPr>
          <p:cNvPr id="7" name="Slide Number Placeholder 5"/>
          <p:cNvSpPr>
            <a:spLocks noGrp="1"/>
          </p:cNvSpPr>
          <p:nvPr>
            <p:ph type="sldNum" sz="quarter" idx="12"/>
          </p:nvPr>
        </p:nvSpPr>
        <p:spPr/>
        <p:txBody>
          <a:bodyPr/>
          <a:lstStyle>
            <a:lvl1pPr>
              <a:defRPr/>
            </a:lvl1pPr>
          </a:lstStyle>
          <a:p>
            <a:fld id="{BD2A12C5-E6AD-4932-AD65-4FD30FEA397F}" type="slidenum">
              <a:rPr lang="en-US" smtClean="0"/>
              <a:t>‹#›</a:t>
            </a:fld>
            <a:endParaRPr lang="en-US"/>
          </a:p>
        </p:txBody>
      </p:sp>
    </p:spTree>
    <p:extLst>
      <p:ext uri="{BB962C8B-B14F-4D97-AF65-F5344CB8AC3E}">
        <p14:creationId xmlns:p14="http://schemas.microsoft.com/office/powerpoint/2010/main" val="476729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954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fld id="{6DBE3BDC-E09D-4DBE-AFFF-ED2D38D36997}" type="datetime1">
              <a:rPr lang="en-US" smtClean="0"/>
              <a:t>4/1/2014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r>
              <a:rPr lang="en-US" smtClean="0"/>
              <a:t>Summer 2011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fld id="{BD2A12C5-E6AD-4932-AD65-4FD30FEA397F}" type="slidenum">
              <a:rPr lang="en-US" smtClean="0"/>
              <a:t>‹#›</a:t>
            </a:fld>
            <a:endParaRPr lang="en-US"/>
          </a:p>
        </p:txBody>
      </p:sp>
      <p:sp>
        <p:nvSpPr>
          <p:cNvPr id="7" name="Rectangle 6"/>
          <p:cNvSpPr/>
          <p:nvPr/>
        </p:nvSpPr>
        <p:spPr>
          <a:xfrm>
            <a:off x="0" y="685800"/>
            <a:ext cx="9144000" cy="533400"/>
          </a:xfrm>
          <a:prstGeom prst="rect">
            <a:avLst/>
          </a:prstGeom>
          <a:gradFill flip="none" rotWithShape="1">
            <a:gsLst>
              <a:gs pos="100000">
                <a:srgbClr val="CDC092">
                  <a:alpha val="5000"/>
                </a:srgbClr>
              </a:gs>
              <a:gs pos="47000">
                <a:srgbClr val="CDC09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685800"/>
          </a:xfrm>
          <a:prstGeom prst="rect">
            <a:avLst/>
          </a:prstGeom>
          <a:gradFill flip="none" rotWithShape="1">
            <a:gsLst>
              <a:gs pos="100000">
                <a:srgbClr val="2B0007"/>
              </a:gs>
              <a:gs pos="50000">
                <a:srgbClr val="540115"/>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381000" y="209550"/>
            <a:ext cx="9144000" cy="400050"/>
          </a:xfrm>
          <a:prstGeom prst="rect">
            <a:avLst/>
          </a:prstGeom>
          <a:noFill/>
        </p:spPr>
        <p:txBody>
          <a:bodyPr>
            <a:spAutoFit/>
          </a:bodyPr>
          <a:lstStyle/>
          <a:p>
            <a:pPr algn="ctr" fontAlgn="auto">
              <a:spcBef>
                <a:spcPts val="0"/>
              </a:spcBef>
              <a:spcAft>
                <a:spcPts val="0"/>
              </a:spcAft>
              <a:defRPr/>
            </a:pPr>
            <a:r>
              <a:rPr lang="en-US" sz="2000" b="1" cap="small" dirty="0">
                <a:solidFill>
                  <a:srgbClr val="CDC092"/>
                </a:solidFill>
                <a:latin typeface="Garamond" pitchFamily="18" charset="0"/>
                <a:cs typeface="+mn-cs"/>
              </a:rPr>
              <a:t>The Florida State University College of medicine</a:t>
            </a:r>
          </a:p>
        </p:txBody>
      </p:sp>
      <p:sp>
        <p:nvSpPr>
          <p:cNvPr id="10" name="TextBox 9"/>
          <p:cNvSpPr txBox="1"/>
          <p:nvPr/>
        </p:nvSpPr>
        <p:spPr>
          <a:xfrm>
            <a:off x="381000" y="512763"/>
            <a:ext cx="9144000" cy="523875"/>
          </a:xfrm>
          <a:prstGeom prst="rect">
            <a:avLst/>
          </a:prstGeom>
          <a:noFill/>
        </p:spPr>
        <p:txBody>
          <a:bodyPr>
            <a:spAutoFit/>
          </a:bodyPr>
          <a:lstStyle/>
          <a:p>
            <a:pPr algn="ctr" fontAlgn="auto">
              <a:spcBef>
                <a:spcPts val="0"/>
              </a:spcBef>
              <a:spcAft>
                <a:spcPts val="0"/>
              </a:spcAft>
              <a:defRPr/>
            </a:pPr>
            <a:r>
              <a:rPr lang="en-US" sz="1400" dirty="0">
                <a:latin typeface="+mn-lt"/>
                <a:cs typeface="+mn-cs"/>
              </a:rPr>
              <a:t> </a:t>
            </a:r>
            <a:endParaRPr lang="en-US" sz="1400" b="1" i="1" dirty="0">
              <a:latin typeface="Garamond" pitchFamily="18" charset="0"/>
              <a:cs typeface="+mn-cs"/>
            </a:endParaRPr>
          </a:p>
          <a:p>
            <a:pPr algn="ctr" fontAlgn="auto">
              <a:spcBef>
                <a:spcPts val="0"/>
              </a:spcBef>
              <a:spcAft>
                <a:spcPts val="0"/>
              </a:spcAft>
              <a:defRPr/>
            </a:pPr>
            <a:r>
              <a:rPr lang="en-US" sz="1400" b="1" i="1" dirty="0">
                <a:latin typeface="Garamond" pitchFamily="18" charset="0"/>
                <a:cs typeface="+mn-cs"/>
              </a:rPr>
              <a:t>Educating and developing exemplary physicians who practice patient-centered health care</a:t>
            </a:r>
            <a:endParaRPr lang="en-US" sz="1400" b="1" i="1" dirty="0">
              <a:solidFill>
                <a:srgbClr val="2B0007"/>
              </a:solidFill>
              <a:latin typeface="Garamond" pitchFamily="18" charset="0"/>
              <a:cs typeface="+mn-cs"/>
            </a:endParaRPr>
          </a:p>
        </p:txBody>
      </p:sp>
      <p:pic>
        <p:nvPicPr>
          <p:cNvPr id="1037" name="Picture 5" descr="C:\Users\amber.smalley\Desktop\Gold Seal.tif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00" y="152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6324600"/>
            <a:ext cx="9144000" cy="533400"/>
          </a:xfrm>
          <a:prstGeom prst="rect">
            <a:avLst/>
          </a:prstGeom>
          <a:gradFill flip="none" rotWithShape="1">
            <a:gsLst>
              <a:gs pos="100000">
                <a:srgbClr val="CDC092">
                  <a:alpha val="0"/>
                </a:srgbClr>
              </a:gs>
              <a:gs pos="47000">
                <a:srgbClr val="CDC09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kern="1200">
          <a:solidFill>
            <a:schemeClr val="tx1"/>
          </a:solidFill>
          <a:effectLst>
            <a:outerShdw blurRad="38100" dist="38100" dir="2700000" algn="tl">
              <a:srgbClr val="000000">
                <a:alpha val="43137"/>
              </a:srgbClr>
            </a:outerShdw>
          </a:effectLst>
          <a:latin typeface="Cambria" pitchFamily="18"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5" Type="http://schemas.openxmlformats.org/officeDocument/2006/relationships/image" Target="../media/image9.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video" Target="http://www.youtube.com/v/ezQb2AT0FZU?version=2&amp;hl=en_US&amp;rel=0" TargetMode="Externa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hyperlink" Target="http://www.youtube.com/watch?v=ezQb2AT0FZU" TargetMode="Externa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Using Technology with Patients</a:t>
            </a:r>
            <a:endParaRPr lang="en-US"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D2A12C5-E6AD-4932-AD65-4FD30FEA397F}" type="slidenum">
              <a:rPr lang="en-US" smtClean="0"/>
              <a:t>1</a:t>
            </a:fld>
            <a:endParaRPr lang="en-US"/>
          </a:p>
        </p:txBody>
      </p:sp>
      <p:pic>
        <p:nvPicPr>
          <p:cNvPr id="10242" name="Picture 2" descr="https://encrypted-tbn3.gstatic.com/images?q=tbn:ANd9GcRlSrE6XURHJ67boG-j64b_lP9JSXacUioB7DYb3YtUHixYX6Tp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250" y="1826559"/>
            <a:ext cx="3771897"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11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1143000"/>
          </a:xfrm>
        </p:spPr>
        <p:txBody>
          <a:bodyPr>
            <a:normAutofit/>
          </a:bodyPr>
          <a:lstStyle/>
          <a:p>
            <a:pPr>
              <a:defRPr/>
            </a:pPr>
            <a:r>
              <a:rPr lang="en-US" dirty="0" smtClean="0"/>
              <a:t>Checklist for Student Feedback</a:t>
            </a:r>
            <a:endParaRPr lang="en-US" dirty="0"/>
          </a:p>
        </p:txBody>
      </p:sp>
      <p:sp>
        <p:nvSpPr>
          <p:cNvPr id="17411" name="Content Placeholder 2"/>
          <p:cNvSpPr>
            <a:spLocks noGrp="1"/>
          </p:cNvSpPr>
          <p:nvPr>
            <p:ph idx="1"/>
          </p:nvPr>
        </p:nvSpPr>
        <p:spPr>
          <a:xfrm>
            <a:off x="304800" y="2057400"/>
            <a:ext cx="8629650" cy="4191000"/>
          </a:xfrm>
        </p:spPr>
        <p:txBody>
          <a:bodyPr/>
          <a:lstStyle/>
          <a:p>
            <a:pPr marL="596900" indent="-514350">
              <a:buFont typeface="Gill Sans MT" pitchFamily="34" charset="0"/>
              <a:buAutoNum type="arabicPeriod"/>
            </a:pPr>
            <a:r>
              <a:rPr lang="en-GB" sz="2800" dirty="0" smtClean="0"/>
              <a:t>Introduced self BEFORE turning to computer</a:t>
            </a:r>
            <a:endParaRPr lang="en-US" sz="2800" dirty="0" smtClean="0"/>
          </a:p>
          <a:p>
            <a:pPr marL="596900" indent="-514350">
              <a:buFont typeface="Gill Sans MT" pitchFamily="34" charset="0"/>
              <a:buAutoNum type="arabicPeriod"/>
            </a:pPr>
            <a:r>
              <a:rPr lang="en-GB" sz="2800" dirty="0" smtClean="0"/>
              <a:t>Introduced the computer into the doctor/patient/computer triad</a:t>
            </a:r>
            <a:endParaRPr lang="en-US" sz="2800" dirty="0" smtClean="0"/>
          </a:p>
          <a:p>
            <a:pPr marL="596900" indent="-514350">
              <a:buFont typeface="Gill Sans MT" pitchFamily="34" charset="0"/>
              <a:buAutoNum type="arabicPeriod"/>
            </a:pPr>
            <a:r>
              <a:rPr lang="en-GB" sz="2800" dirty="0" smtClean="0"/>
              <a:t>If sitting, adjust the chair to be at eye level with patient and so the patient can see screen</a:t>
            </a:r>
            <a:endParaRPr lang="en-US" sz="2800" dirty="0" smtClean="0"/>
          </a:p>
          <a:p>
            <a:pPr marL="596900" indent="-514350">
              <a:buFont typeface="Gill Sans MT" pitchFamily="34" charset="0"/>
              <a:buAutoNum type="arabicPeriod"/>
            </a:pPr>
            <a:r>
              <a:rPr lang="en-GB" sz="2800" dirty="0" smtClean="0"/>
              <a:t>Patient should be alerted verbally when turning attention from patient to the computer for longer periods of typing</a:t>
            </a:r>
            <a:endParaRPr lang="en-US" sz="2800" dirty="0" smtClean="0"/>
          </a:p>
        </p:txBody>
      </p:sp>
      <p:sp>
        <p:nvSpPr>
          <p:cNvPr id="5" name="Slide Number Placeholder 4"/>
          <p:cNvSpPr>
            <a:spLocks noGrp="1"/>
          </p:cNvSpPr>
          <p:nvPr>
            <p:ph type="sldNum" sz="quarter" idx="12"/>
          </p:nvPr>
        </p:nvSpPr>
        <p:spPr/>
        <p:txBody>
          <a:bodyPr/>
          <a:lstStyle/>
          <a:p>
            <a:pPr>
              <a:defRPr/>
            </a:pPr>
            <a:fld id="{DC4DD40F-8E38-4E03-9925-D97FD8EE400B}" type="slidenum">
              <a:rPr lang="en-US" smtClean="0"/>
              <a:pPr>
                <a:defRPr/>
              </a:pPr>
              <a:t>10</a:t>
            </a:fld>
            <a:endParaRPr lang="en-US" dirty="0"/>
          </a:p>
        </p:txBody>
      </p:sp>
      <p:sp>
        <p:nvSpPr>
          <p:cNvPr id="4" name="TextBox 3"/>
          <p:cNvSpPr txBox="1"/>
          <p:nvPr/>
        </p:nvSpPr>
        <p:spPr>
          <a:xfrm>
            <a:off x="152400" y="6001434"/>
            <a:ext cx="9027942" cy="923330"/>
          </a:xfrm>
          <a:prstGeom prst="rect">
            <a:avLst/>
          </a:prstGeom>
          <a:noFill/>
        </p:spPr>
        <p:txBody>
          <a:bodyPr wrap="square" rtlCol="0">
            <a:spAutoFit/>
          </a:bodyPr>
          <a:lstStyle/>
          <a:p>
            <a:r>
              <a:rPr lang="en-US" dirty="0" smtClean="0"/>
              <a:t>Morrow JB. Et al. First year medical students can demonstrate EHR-specific communications skills. Family Medicine. Jan 2009. pp 28-33</a:t>
            </a:r>
          </a:p>
          <a:p>
            <a:endParaRPr lang="en-US" dirty="0"/>
          </a:p>
        </p:txBody>
      </p:sp>
    </p:spTree>
    <p:custDataLst>
      <p:tags r:id="rId1"/>
    </p:custDataLst>
    <p:extLst>
      <p:ext uri="{BB962C8B-B14F-4D97-AF65-F5344CB8AC3E}">
        <p14:creationId xmlns:p14="http://schemas.microsoft.com/office/powerpoint/2010/main" val="386157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19200"/>
            <a:ext cx="8229600" cy="609600"/>
          </a:xfrm>
        </p:spPr>
        <p:txBody>
          <a:bodyPr>
            <a:normAutofit fontScale="90000"/>
          </a:bodyPr>
          <a:lstStyle/>
          <a:p>
            <a:pPr>
              <a:defRPr/>
            </a:pPr>
            <a:r>
              <a:rPr lang="en-US" dirty="0" smtClean="0"/>
              <a:t>Sharing EMR with Patient</a:t>
            </a:r>
            <a:endParaRPr lang="en-US" dirty="0"/>
          </a:p>
        </p:txBody>
      </p:sp>
      <p:sp>
        <p:nvSpPr>
          <p:cNvPr id="3" name="Content Placeholder 2"/>
          <p:cNvSpPr>
            <a:spLocks noGrp="1"/>
          </p:cNvSpPr>
          <p:nvPr>
            <p:ph idx="1"/>
          </p:nvPr>
        </p:nvSpPr>
        <p:spPr>
          <a:xfrm>
            <a:off x="457200" y="1981200"/>
            <a:ext cx="8185150" cy="4114800"/>
          </a:xfrm>
        </p:spPr>
        <p:txBody>
          <a:bodyPr/>
          <a:lstStyle/>
          <a:p>
            <a:pPr marL="403225" indent="-320675">
              <a:defRPr/>
            </a:pPr>
            <a:r>
              <a:rPr lang="en-GB" sz="2800" dirty="0" smtClean="0"/>
              <a:t>Verify </a:t>
            </a:r>
            <a:r>
              <a:rPr lang="en-GB" sz="2800" i="1" dirty="0" smtClean="0"/>
              <a:t>Medication List </a:t>
            </a:r>
            <a:r>
              <a:rPr lang="en-GB" sz="2800" dirty="0" smtClean="0"/>
              <a:t>and </a:t>
            </a:r>
            <a:r>
              <a:rPr lang="en-GB" sz="2800" i="1" dirty="0" smtClean="0"/>
              <a:t>Problem List </a:t>
            </a:r>
            <a:r>
              <a:rPr lang="en-GB" sz="2800" dirty="0" smtClean="0"/>
              <a:t>with patient</a:t>
            </a:r>
            <a:endParaRPr lang="en-US" sz="2800" dirty="0" smtClean="0"/>
          </a:p>
          <a:p>
            <a:pPr marL="403225" indent="-320675">
              <a:defRPr/>
            </a:pPr>
            <a:r>
              <a:rPr lang="en-GB" sz="2800" dirty="0" smtClean="0"/>
              <a:t>Show patient his/her vital signs, including weight (gain or loss) and chart</a:t>
            </a:r>
            <a:endParaRPr lang="en-US" sz="2800" dirty="0" smtClean="0"/>
          </a:p>
          <a:p>
            <a:pPr marL="403225" indent="-320675">
              <a:defRPr/>
            </a:pPr>
            <a:r>
              <a:rPr lang="en-GB" sz="2800" dirty="0" smtClean="0"/>
              <a:t>Graph patient’s weight or show flow sheets or show trends about chronic diagnosis</a:t>
            </a:r>
          </a:p>
          <a:p>
            <a:pPr marL="403225" indent="-320675">
              <a:defRPr/>
            </a:pPr>
            <a:r>
              <a:rPr lang="en-GB" sz="2800" dirty="0" smtClean="0"/>
              <a:t>If printer available, ask if patient would like a copy of his/her data (Meaningful Use)</a:t>
            </a:r>
            <a:endParaRPr lang="en-US" sz="2800" dirty="0" smtClean="0"/>
          </a:p>
          <a:p>
            <a:pPr marL="403225" indent="-320675">
              <a:defRPr/>
            </a:pPr>
            <a:r>
              <a:rPr lang="en-GB" sz="2800" dirty="0" smtClean="0"/>
              <a:t>If time allows, access other online patient education materials for patient</a:t>
            </a:r>
            <a:endParaRPr lang="en-US" sz="2800" dirty="0" smtClean="0"/>
          </a:p>
          <a:p>
            <a:pPr marL="596900" indent="-514350">
              <a:defRPr/>
            </a:pPr>
            <a:endParaRPr lang="en-US" sz="2800" dirty="0" smtClean="0"/>
          </a:p>
          <a:p>
            <a:pPr>
              <a:defRPr/>
            </a:pPr>
            <a:endParaRPr lang="en-US" sz="2800" dirty="0" smtClean="0"/>
          </a:p>
          <a:p>
            <a:pPr>
              <a:defRPr/>
            </a:pPr>
            <a:endParaRPr lang="en-US" sz="2800" dirty="0" smtClean="0"/>
          </a:p>
          <a:p>
            <a:pPr>
              <a:defRPr/>
            </a:pPr>
            <a:endParaRPr lang="en-US" sz="2800" dirty="0"/>
          </a:p>
        </p:txBody>
      </p:sp>
      <p:sp>
        <p:nvSpPr>
          <p:cNvPr id="4" name="Slide Number Placeholder 3"/>
          <p:cNvSpPr>
            <a:spLocks noGrp="1"/>
          </p:cNvSpPr>
          <p:nvPr>
            <p:ph type="sldNum" sz="quarter" idx="12"/>
          </p:nvPr>
        </p:nvSpPr>
        <p:spPr/>
        <p:txBody>
          <a:bodyPr/>
          <a:lstStyle/>
          <a:p>
            <a:pPr>
              <a:defRPr/>
            </a:pPr>
            <a:fld id="{1604E7AA-EDF7-4A5D-9176-5525C22F3C73}" type="slidenum">
              <a:rPr lang="en-US" smtClean="0"/>
              <a:pPr>
                <a:defRPr/>
              </a:pPr>
              <a:t>11</a:t>
            </a:fld>
            <a:endParaRPr lang="en-US" dirty="0"/>
          </a:p>
        </p:txBody>
      </p:sp>
    </p:spTree>
    <p:custDataLst>
      <p:tags r:id="rId1"/>
    </p:custDataLst>
    <p:extLst>
      <p:ext uri="{BB962C8B-B14F-4D97-AF65-F5344CB8AC3E}">
        <p14:creationId xmlns:p14="http://schemas.microsoft.com/office/powerpoint/2010/main" val="2487078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Example EHR OSCE Video</a:t>
            </a:r>
            <a:endParaRPr lang="en-US" sz="2800" dirty="0"/>
          </a:p>
        </p:txBody>
      </p:sp>
      <p:pic>
        <p:nvPicPr>
          <p:cNvPr id="5" name="RM Rapport-Computer-ID-Review.wmv">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57200" y="685230"/>
            <a:ext cx="8229600" cy="6172770"/>
          </a:xfrm>
        </p:spPr>
      </p:pic>
      <p:sp>
        <p:nvSpPr>
          <p:cNvPr id="3" name="Slide Number Placeholder 2"/>
          <p:cNvSpPr>
            <a:spLocks noGrp="1"/>
          </p:cNvSpPr>
          <p:nvPr>
            <p:ph type="sldNum" sz="quarter" idx="12"/>
          </p:nvPr>
        </p:nvSpPr>
        <p:spPr/>
        <p:txBody>
          <a:bodyPr/>
          <a:lstStyle/>
          <a:p>
            <a:fld id="{BD2A12C5-E6AD-4932-AD65-4FD30FEA397F}" type="slidenum">
              <a:rPr lang="en-US" smtClean="0"/>
              <a:t>12</a:t>
            </a:fld>
            <a:endParaRPr lang="en-US"/>
          </a:p>
        </p:txBody>
      </p:sp>
    </p:spTree>
    <p:extLst>
      <p:ext uri="{BB962C8B-B14F-4D97-AF65-F5344CB8AC3E}">
        <p14:creationId xmlns:p14="http://schemas.microsoft.com/office/powerpoint/2010/main" val="21654241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676400"/>
            <a:ext cx="9144000" cy="609600"/>
          </a:xfrm>
        </p:spPr>
        <p:txBody>
          <a:bodyPr/>
          <a:lstStyle/>
          <a:p>
            <a:r>
              <a:rPr lang="en-US" dirty="0"/>
              <a:t>What is wrong with this encounter?</a:t>
            </a:r>
            <a:br>
              <a:rPr lang="en-US" dirty="0"/>
            </a:br>
            <a:endParaRPr lang="en-US" dirty="0"/>
          </a:p>
        </p:txBody>
      </p:sp>
      <p:sp>
        <p:nvSpPr>
          <p:cNvPr id="8" name="Slide Number Placeholder 7"/>
          <p:cNvSpPr>
            <a:spLocks noGrp="1"/>
          </p:cNvSpPr>
          <p:nvPr>
            <p:ph type="sldNum" sz="quarter" idx="12"/>
          </p:nvPr>
        </p:nvSpPr>
        <p:spPr/>
        <p:txBody>
          <a:bodyPr/>
          <a:lstStyle/>
          <a:p>
            <a:pPr>
              <a:defRPr/>
            </a:pPr>
            <a:fld id="{3FAE344E-C2F4-4C85-B127-3F769D1EFC38}" type="slidenum">
              <a:rPr lang="en-US" smtClean="0"/>
              <a:pPr>
                <a:defRPr/>
              </a:pPr>
              <a:t>2</a:t>
            </a:fld>
            <a:endParaRPr lang="en-US" dirty="0"/>
          </a:p>
        </p:txBody>
      </p:sp>
      <p:sp>
        <p:nvSpPr>
          <p:cNvPr id="10245" name="TextBox 6"/>
          <p:cNvSpPr txBox="1">
            <a:spLocks noChangeArrowheads="1"/>
          </p:cNvSpPr>
          <p:nvPr/>
        </p:nvSpPr>
        <p:spPr bwMode="auto">
          <a:xfrm>
            <a:off x="2092325" y="6248400"/>
            <a:ext cx="5277983" cy="369332"/>
          </a:xfrm>
          <a:prstGeom prst="rect">
            <a:avLst/>
          </a:prstGeom>
          <a:noFill/>
          <a:ln w="9525">
            <a:noFill/>
            <a:miter lim="800000"/>
            <a:headEnd/>
            <a:tailEnd/>
          </a:ln>
        </p:spPr>
        <p:txBody>
          <a:bodyPr wrap="none">
            <a:spAutoFit/>
          </a:bodyPr>
          <a:lstStyle/>
          <a:p>
            <a:r>
              <a:rPr lang="en-US" dirty="0">
                <a:hlinkClick r:id="rId5"/>
              </a:rPr>
              <a:t>http://</a:t>
            </a:r>
            <a:r>
              <a:rPr lang="en-US" dirty="0" smtClean="0">
                <a:hlinkClick r:id="rId5"/>
              </a:rPr>
              <a:t>www.youtube.com/watch?v=ezQb2AT0FZU</a:t>
            </a:r>
            <a:r>
              <a:rPr lang="en-US" dirty="0" smtClean="0"/>
              <a:t> </a:t>
            </a:r>
            <a:endParaRPr lang="en-US" dirty="0"/>
          </a:p>
        </p:txBody>
      </p:sp>
      <p:pic>
        <p:nvPicPr>
          <p:cNvPr id="2" name="ezQb2AT0FZU?version=2&amp;hl=en_US&amp;rel=0"/>
          <p:cNvPicPr>
            <a:picLocks noRot="1" noChangeAspect="1"/>
          </p:cNvPicPr>
          <p:nvPr>
            <a:videoFile r:link="rId2"/>
          </p:nvPr>
        </p:nvPicPr>
        <p:blipFill>
          <a:blip r:embed="rId6"/>
          <a:stretch>
            <a:fillRect/>
          </a:stretch>
        </p:blipFill>
        <p:spPr>
          <a:xfrm>
            <a:off x="1828800" y="2286000"/>
            <a:ext cx="5257800" cy="3943350"/>
          </a:xfrm>
          <a:prstGeom prst="rect">
            <a:avLst/>
          </a:prstGeom>
        </p:spPr>
      </p:pic>
      <p:pic>
        <p:nvPicPr>
          <p:cNvPr id="11266" name="Picture 2">
            <a:hlinkClick r:id="rId5"/>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6936" y="2509837"/>
            <a:ext cx="45815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4076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763000" cy="1143000"/>
          </a:xfrm>
        </p:spPr>
        <p:txBody>
          <a:bodyPr>
            <a:noAutofit/>
          </a:bodyPr>
          <a:lstStyle/>
          <a:p>
            <a:pPr>
              <a:defRPr/>
            </a:pPr>
            <a:r>
              <a:rPr lang="en-US" sz="3200" dirty="0" smtClean="0"/>
              <a:t>CLC Checklist for Good Patient Communication</a:t>
            </a:r>
            <a:endParaRPr lang="en-US" sz="3200" dirty="0"/>
          </a:p>
        </p:txBody>
      </p:sp>
      <p:sp>
        <p:nvSpPr>
          <p:cNvPr id="11267" name="Content Placeholder 2"/>
          <p:cNvSpPr>
            <a:spLocks noGrp="1"/>
          </p:cNvSpPr>
          <p:nvPr>
            <p:ph sz="half" idx="1"/>
          </p:nvPr>
        </p:nvSpPr>
        <p:spPr>
          <a:xfrm>
            <a:off x="381000" y="1905000"/>
            <a:ext cx="4191000" cy="4664075"/>
          </a:xfrm>
        </p:spPr>
        <p:txBody>
          <a:bodyPr/>
          <a:lstStyle/>
          <a:p>
            <a:r>
              <a:rPr lang="en-GB" sz="2400" dirty="0" smtClean="0"/>
              <a:t>Introduce self</a:t>
            </a:r>
            <a:endParaRPr lang="en-US" sz="2400" dirty="0" smtClean="0"/>
          </a:p>
          <a:p>
            <a:r>
              <a:rPr lang="en-GB" sz="2400" dirty="0" smtClean="0"/>
              <a:t>Establish rapport</a:t>
            </a:r>
            <a:endParaRPr lang="en-US" sz="2400" dirty="0" smtClean="0"/>
          </a:p>
          <a:p>
            <a:r>
              <a:rPr lang="en-GB" sz="2400" dirty="0" smtClean="0"/>
              <a:t>Open ended questions at beginning</a:t>
            </a:r>
            <a:endParaRPr lang="en-US" sz="2400" dirty="0" smtClean="0"/>
          </a:p>
          <a:p>
            <a:r>
              <a:rPr lang="en-GB" sz="2400" dirty="0" smtClean="0"/>
              <a:t>Maintain good eye contact</a:t>
            </a:r>
            <a:endParaRPr lang="en-US" sz="2400" dirty="0" smtClean="0"/>
          </a:p>
          <a:p>
            <a:r>
              <a:rPr lang="en-GB" sz="2400" dirty="0" smtClean="0"/>
              <a:t>Be supportive and concerned</a:t>
            </a:r>
            <a:endParaRPr lang="en-US" sz="2400" dirty="0" smtClean="0"/>
          </a:p>
          <a:p>
            <a:r>
              <a:rPr lang="en-GB" sz="2400" dirty="0" smtClean="0"/>
              <a:t>Used transitional statements</a:t>
            </a:r>
            <a:endParaRPr lang="en-US" sz="2400" dirty="0" smtClean="0"/>
          </a:p>
          <a:p>
            <a:endParaRPr lang="en-US" dirty="0" smtClean="0"/>
          </a:p>
        </p:txBody>
      </p:sp>
      <p:sp>
        <p:nvSpPr>
          <p:cNvPr id="11268" name="Content Placeholder 3"/>
          <p:cNvSpPr>
            <a:spLocks noGrp="1"/>
          </p:cNvSpPr>
          <p:nvPr>
            <p:ph sz="half" idx="2"/>
          </p:nvPr>
        </p:nvSpPr>
        <p:spPr>
          <a:xfrm>
            <a:off x="4578724" y="1905000"/>
            <a:ext cx="3898526" cy="4664075"/>
          </a:xfrm>
        </p:spPr>
        <p:txBody>
          <a:bodyPr/>
          <a:lstStyle/>
          <a:p>
            <a:r>
              <a:rPr lang="en-GB" sz="2400" dirty="0" smtClean="0"/>
              <a:t>Avoid using medical jargon</a:t>
            </a:r>
            <a:endParaRPr lang="en-US" sz="2400" dirty="0" smtClean="0"/>
          </a:p>
          <a:p>
            <a:r>
              <a:rPr lang="en-GB" sz="2400" dirty="0" smtClean="0"/>
              <a:t>Allow patient to speak without interruption</a:t>
            </a:r>
            <a:endParaRPr lang="en-US" sz="2400" dirty="0" smtClean="0"/>
          </a:p>
          <a:p>
            <a:r>
              <a:rPr lang="en-GB" sz="2400" dirty="0" smtClean="0"/>
              <a:t>Summarize history</a:t>
            </a:r>
            <a:endParaRPr lang="en-US" sz="2400" dirty="0" smtClean="0"/>
          </a:p>
          <a:p>
            <a:r>
              <a:rPr lang="en-GB" sz="2400" dirty="0" smtClean="0"/>
              <a:t>Gave patient a chance to ask questions</a:t>
            </a:r>
            <a:endParaRPr lang="en-US" sz="2400" dirty="0" smtClean="0"/>
          </a:p>
          <a:p>
            <a:r>
              <a:rPr lang="en-GB" sz="2400" dirty="0" smtClean="0"/>
              <a:t>Appear poised, professional, confident</a:t>
            </a:r>
            <a:endParaRPr lang="en-US" sz="2400" dirty="0" smtClean="0"/>
          </a:p>
          <a:p>
            <a:endParaRPr lang="en-US" dirty="0" smtClean="0"/>
          </a:p>
        </p:txBody>
      </p:sp>
      <p:sp>
        <p:nvSpPr>
          <p:cNvPr id="11269" name="TextBox 4"/>
          <p:cNvSpPr txBox="1">
            <a:spLocks noChangeArrowheads="1"/>
          </p:cNvSpPr>
          <p:nvPr/>
        </p:nvSpPr>
        <p:spPr bwMode="auto">
          <a:xfrm>
            <a:off x="197224" y="5410200"/>
            <a:ext cx="8763000" cy="954107"/>
          </a:xfrm>
          <a:prstGeom prst="rect">
            <a:avLst/>
          </a:prstGeom>
          <a:noFill/>
          <a:ln w="9525">
            <a:noFill/>
            <a:miter lim="800000"/>
            <a:headEnd/>
            <a:tailEnd/>
          </a:ln>
        </p:spPr>
        <p:txBody>
          <a:bodyPr wrap="square">
            <a:spAutoFit/>
          </a:bodyPr>
          <a:lstStyle/>
          <a:p>
            <a:pPr algn="ctr"/>
            <a:r>
              <a:rPr lang="en-US" sz="2800" b="1" dirty="0"/>
              <a:t>How can an </a:t>
            </a:r>
            <a:r>
              <a:rPr lang="en-US" sz="2800" b="1" dirty="0" smtClean="0"/>
              <a:t>Electronic </a:t>
            </a:r>
            <a:r>
              <a:rPr lang="en-US" sz="2800" b="1" dirty="0"/>
              <a:t>Medical Record (EMR) </a:t>
            </a:r>
          </a:p>
          <a:p>
            <a:pPr algn="ctr"/>
            <a:r>
              <a:rPr lang="en-US" sz="2800" b="1" dirty="0"/>
              <a:t>adversely effect patient communication?</a:t>
            </a:r>
          </a:p>
        </p:txBody>
      </p:sp>
      <p:sp>
        <p:nvSpPr>
          <p:cNvPr id="6" name="Slide Number Placeholder 5"/>
          <p:cNvSpPr>
            <a:spLocks noGrp="1"/>
          </p:cNvSpPr>
          <p:nvPr>
            <p:ph type="sldNum" sz="quarter" idx="12"/>
          </p:nvPr>
        </p:nvSpPr>
        <p:spPr/>
        <p:txBody>
          <a:bodyPr/>
          <a:lstStyle/>
          <a:p>
            <a:pPr>
              <a:defRPr/>
            </a:pPr>
            <a:fld id="{DEA4DE22-A74A-4076-A49A-420A44A4EC8D}" type="slidenum">
              <a:rPr lang="en-US" smtClean="0"/>
              <a:pPr>
                <a:defRPr/>
              </a:pPr>
              <a:t>3</a:t>
            </a:fld>
            <a:endParaRPr lang="en-US" dirty="0"/>
          </a:p>
        </p:txBody>
      </p:sp>
    </p:spTree>
    <p:custDataLst>
      <p:tags r:id="rId1"/>
    </p:custDataLst>
    <p:extLst>
      <p:ext uri="{BB962C8B-B14F-4D97-AF65-F5344CB8AC3E}">
        <p14:creationId xmlns:p14="http://schemas.microsoft.com/office/powerpoint/2010/main" val="3407186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defRPr/>
            </a:pPr>
            <a:r>
              <a:rPr lang="en-US" dirty="0" smtClean="0"/>
              <a:t>Possible Adverse Effects	 </a:t>
            </a:r>
            <a:endParaRPr lang="en-US" dirty="0"/>
          </a:p>
        </p:txBody>
      </p:sp>
      <p:sp>
        <p:nvSpPr>
          <p:cNvPr id="12291" name="Content Placeholder 6"/>
          <p:cNvSpPr>
            <a:spLocks noGrp="1"/>
          </p:cNvSpPr>
          <p:nvPr>
            <p:ph idx="1"/>
          </p:nvPr>
        </p:nvSpPr>
        <p:spPr/>
        <p:txBody>
          <a:bodyPr/>
          <a:lstStyle/>
          <a:p>
            <a:r>
              <a:rPr lang="en-US" sz="2800" dirty="0" smtClean="0"/>
              <a:t>Computer creates barrier between doctor or student and patient</a:t>
            </a:r>
          </a:p>
          <a:p>
            <a:r>
              <a:rPr lang="en-US" sz="2800" dirty="0" smtClean="0"/>
              <a:t>Poor eye contact</a:t>
            </a:r>
          </a:p>
          <a:p>
            <a:r>
              <a:rPr lang="en-US" sz="2800" dirty="0" smtClean="0"/>
              <a:t>Closed ended questions driven by templates</a:t>
            </a:r>
          </a:p>
          <a:p>
            <a:r>
              <a:rPr lang="en-US" sz="2800" dirty="0" smtClean="0"/>
              <a:t>Missing teaching moments</a:t>
            </a:r>
          </a:p>
          <a:p>
            <a:r>
              <a:rPr lang="en-US" sz="2800" dirty="0" smtClean="0"/>
              <a:t>Pauses while typing/looking for patient education not engaged with patient</a:t>
            </a:r>
          </a:p>
          <a:p>
            <a:endParaRPr lang="en-US" dirty="0" smtClean="0"/>
          </a:p>
        </p:txBody>
      </p:sp>
      <p:sp>
        <p:nvSpPr>
          <p:cNvPr id="5" name="Slide Number Placeholder 4"/>
          <p:cNvSpPr>
            <a:spLocks noGrp="1"/>
          </p:cNvSpPr>
          <p:nvPr>
            <p:ph type="sldNum" sz="quarter" idx="12"/>
          </p:nvPr>
        </p:nvSpPr>
        <p:spPr/>
        <p:txBody>
          <a:bodyPr/>
          <a:lstStyle/>
          <a:p>
            <a:pPr>
              <a:defRPr/>
            </a:pPr>
            <a:fld id="{E7C18921-73E9-4DDC-B3D1-3D8D886AFF40}" type="slidenum">
              <a:rPr lang="en-US" smtClean="0"/>
              <a:pPr>
                <a:defRPr/>
              </a:pPr>
              <a:t>4</a:t>
            </a:fld>
            <a:endParaRPr lang="en-US" dirty="0"/>
          </a:p>
        </p:txBody>
      </p:sp>
      <p:sp>
        <p:nvSpPr>
          <p:cNvPr id="12293" name="TextBox 4"/>
          <p:cNvSpPr txBox="1">
            <a:spLocks noChangeArrowheads="1"/>
          </p:cNvSpPr>
          <p:nvPr/>
        </p:nvSpPr>
        <p:spPr bwMode="auto">
          <a:xfrm>
            <a:off x="228600" y="5506244"/>
            <a:ext cx="8763000" cy="954088"/>
          </a:xfrm>
          <a:prstGeom prst="rect">
            <a:avLst/>
          </a:prstGeom>
          <a:noFill/>
          <a:ln w="9525">
            <a:noFill/>
            <a:miter lim="800000"/>
            <a:headEnd/>
            <a:tailEnd/>
          </a:ln>
        </p:spPr>
        <p:txBody>
          <a:bodyPr wrap="square">
            <a:spAutoFit/>
          </a:bodyPr>
          <a:lstStyle/>
          <a:p>
            <a:pPr algn="ctr"/>
            <a:r>
              <a:rPr lang="en-US" sz="2800" b="1" dirty="0"/>
              <a:t>What specific actions can we </a:t>
            </a:r>
            <a:r>
              <a:rPr lang="en-US" sz="2800" b="1" dirty="0" smtClean="0"/>
              <a:t>take </a:t>
            </a:r>
            <a:br>
              <a:rPr lang="en-US" sz="2800" b="1" dirty="0" smtClean="0"/>
            </a:br>
            <a:r>
              <a:rPr lang="en-US" sz="2800" b="1" dirty="0" smtClean="0"/>
              <a:t>to </a:t>
            </a:r>
            <a:r>
              <a:rPr lang="en-US" sz="2800" b="1" dirty="0"/>
              <a:t>avoid these situations?</a:t>
            </a:r>
          </a:p>
        </p:txBody>
      </p:sp>
    </p:spTree>
    <p:custDataLst>
      <p:tags r:id="rId1"/>
    </p:custDataLst>
    <p:extLst>
      <p:ext uri="{BB962C8B-B14F-4D97-AF65-F5344CB8AC3E}">
        <p14:creationId xmlns:p14="http://schemas.microsoft.com/office/powerpoint/2010/main" val="3923148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Arranging the Exam Room</a:t>
            </a:r>
            <a:endParaRPr lang="en-US" dirty="0"/>
          </a:p>
        </p:txBody>
      </p:sp>
      <p:sp>
        <p:nvSpPr>
          <p:cNvPr id="13315" name="Content Placeholder 2"/>
          <p:cNvSpPr>
            <a:spLocks noGrp="1"/>
          </p:cNvSpPr>
          <p:nvPr>
            <p:ph idx="1"/>
          </p:nvPr>
        </p:nvSpPr>
        <p:spPr>
          <a:xfrm>
            <a:off x="457200" y="2286000"/>
            <a:ext cx="8229600" cy="3840163"/>
          </a:xfrm>
        </p:spPr>
        <p:txBody>
          <a:bodyPr/>
          <a:lstStyle/>
          <a:p>
            <a:r>
              <a:rPr lang="en-US" dirty="0" smtClean="0"/>
              <a:t>Which of these is best?  Why?</a:t>
            </a:r>
          </a:p>
        </p:txBody>
      </p:sp>
      <p:pic>
        <p:nvPicPr>
          <p:cNvPr id="13316" name="Picture 6"/>
          <p:cNvPicPr>
            <a:picLocks noChangeAspect="1" noChangeArrowheads="1"/>
          </p:cNvPicPr>
          <p:nvPr/>
        </p:nvPicPr>
        <p:blipFill>
          <a:blip r:embed="rId4" cstate="print"/>
          <a:srcRect/>
          <a:stretch>
            <a:fillRect/>
          </a:stretch>
        </p:blipFill>
        <p:spPr bwMode="auto">
          <a:xfrm>
            <a:off x="304800" y="3048000"/>
            <a:ext cx="4038600" cy="3028950"/>
          </a:xfrm>
          <a:prstGeom prst="rect">
            <a:avLst/>
          </a:prstGeom>
          <a:noFill/>
          <a:ln w="9525">
            <a:noFill/>
            <a:miter lim="800000"/>
            <a:headEnd/>
            <a:tailEnd/>
          </a:ln>
        </p:spPr>
      </p:pic>
      <p:pic>
        <p:nvPicPr>
          <p:cNvPr id="13317" name="Picture 7"/>
          <p:cNvPicPr>
            <a:picLocks noChangeAspect="1" noChangeArrowheads="1"/>
          </p:cNvPicPr>
          <p:nvPr/>
        </p:nvPicPr>
        <p:blipFill>
          <a:blip r:embed="rId5" cstate="print"/>
          <a:srcRect/>
          <a:stretch>
            <a:fillRect/>
          </a:stretch>
        </p:blipFill>
        <p:spPr bwMode="auto">
          <a:xfrm>
            <a:off x="4572000" y="3048000"/>
            <a:ext cx="4038600" cy="30353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33A2D3AD-09D6-4113-9D2F-337BEEDB5162}" type="slidenum">
              <a:rPr lang="en-US" smtClean="0"/>
              <a:pPr>
                <a:defRPr/>
              </a:pPr>
              <a:t>5</a:t>
            </a:fld>
            <a:endParaRPr lang="en-US" dirty="0"/>
          </a:p>
        </p:txBody>
      </p:sp>
    </p:spTree>
    <p:custDataLst>
      <p:tags r:id="rId1"/>
    </p:custDataLst>
    <p:extLst>
      <p:ext uri="{BB962C8B-B14F-4D97-AF65-F5344CB8AC3E}">
        <p14:creationId xmlns:p14="http://schemas.microsoft.com/office/powerpoint/2010/main" val="7478577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Using Tablets (</a:t>
            </a:r>
            <a:r>
              <a:rPr lang="en-US" dirty="0" err="1" smtClean="0"/>
              <a:t>iPads</a:t>
            </a:r>
            <a:r>
              <a:rPr lang="en-US" dirty="0" smtClean="0"/>
              <a:t>)</a:t>
            </a:r>
            <a:endParaRPr lang="en-US" dirty="0"/>
          </a:p>
        </p:txBody>
      </p:sp>
      <p:sp>
        <p:nvSpPr>
          <p:cNvPr id="15363" name="Content Placeholder 2"/>
          <p:cNvSpPr>
            <a:spLocks noGrp="1"/>
          </p:cNvSpPr>
          <p:nvPr>
            <p:ph idx="1"/>
          </p:nvPr>
        </p:nvSpPr>
        <p:spPr/>
        <p:txBody>
          <a:bodyPr/>
          <a:lstStyle/>
          <a:p>
            <a:r>
              <a:rPr lang="en-US" smtClean="0"/>
              <a:t>Advantages?  Disadvantages?</a:t>
            </a:r>
          </a:p>
        </p:txBody>
      </p:sp>
      <p:pic>
        <p:nvPicPr>
          <p:cNvPr id="15364" name="Picture 2" descr="Healthcare provider using an electronic health record (EHR) system on a tablet PC during a medical exam"/>
          <p:cNvPicPr>
            <a:picLocks noChangeAspect="1" noChangeArrowheads="1"/>
          </p:cNvPicPr>
          <p:nvPr/>
        </p:nvPicPr>
        <p:blipFill>
          <a:blip r:embed="rId4" cstate="print"/>
          <a:srcRect/>
          <a:stretch>
            <a:fillRect/>
          </a:stretch>
        </p:blipFill>
        <p:spPr bwMode="auto">
          <a:xfrm>
            <a:off x="2514600" y="2771775"/>
            <a:ext cx="5062538" cy="3276600"/>
          </a:xfrm>
          <a:prstGeom prst="rect">
            <a:avLst/>
          </a:prstGeom>
          <a:noFill/>
          <a:ln w="9525">
            <a:noFill/>
            <a:miter lim="800000"/>
            <a:headEnd/>
            <a:tailEnd/>
          </a:ln>
        </p:spPr>
      </p:pic>
      <p:pic>
        <p:nvPicPr>
          <p:cNvPr id="15365" name="Picture 4" descr="Marshfield Clinic doctor using a tablet pc during a patient visit"/>
          <p:cNvPicPr>
            <a:picLocks noChangeAspect="1" noChangeArrowheads="1"/>
          </p:cNvPicPr>
          <p:nvPr/>
        </p:nvPicPr>
        <p:blipFill>
          <a:blip r:embed="rId5" cstate="print"/>
          <a:srcRect/>
          <a:stretch>
            <a:fillRect/>
          </a:stretch>
        </p:blipFill>
        <p:spPr bwMode="auto">
          <a:xfrm>
            <a:off x="1676400" y="4981575"/>
            <a:ext cx="1600200" cy="1552575"/>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4AE95442-F2D7-4B10-9FD6-BF02CDA45704}" type="slidenum">
              <a:rPr lang="en-US" smtClean="0"/>
              <a:pPr>
                <a:defRPr/>
              </a:pPr>
              <a:t>6</a:t>
            </a:fld>
            <a:endParaRPr lang="en-US" dirty="0"/>
          </a:p>
        </p:txBody>
      </p:sp>
    </p:spTree>
    <p:custDataLst>
      <p:tags r:id="rId1"/>
    </p:custDataLst>
    <p:extLst>
      <p:ext uri="{BB962C8B-B14F-4D97-AF65-F5344CB8AC3E}">
        <p14:creationId xmlns:p14="http://schemas.microsoft.com/office/powerpoint/2010/main" val="2946316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Using Mobile Devices with Patients</a:t>
            </a:r>
            <a:endParaRPr lang="en-US" sz="4000" dirty="0"/>
          </a:p>
        </p:txBody>
      </p:sp>
      <p:sp>
        <p:nvSpPr>
          <p:cNvPr id="3" name="Content Placeholder 2"/>
          <p:cNvSpPr>
            <a:spLocks noGrp="1"/>
          </p:cNvSpPr>
          <p:nvPr>
            <p:ph idx="1"/>
          </p:nvPr>
        </p:nvSpPr>
        <p:spPr>
          <a:xfrm>
            <a:off x="423920" y="2442865"/>
            <a:ext cx="8229600" cy="4144963"/>
          </a:xfrm>
        </p:spPr>
        <p:txBody>
          <a:bodyPr/>
          <a:lstStyle/>
          <a:p>
            <a:r>
              <a:rPr lang="en-US" dirty="0" smtClean="0"/>
              <a:t>Patients think you are texting or taking photos</a:t>
            </a:r>
          </a:p>
          <a:p>
            <a:r>
              <a:rPr lang="en-US" dirty="0" smtClean="0"/>
              <a:t>Reassure patient you are not</a:t>
            </a:r>
          </a:p>
          <a:p>
            <a:r>
              <a:rPr lang="en-US" dirty="0" smtClean="0"/>
              <a:t>Tell the patient what you are doing (looking up patient’s medications, interactions…)</a:t>
            </a:r>
          </a:p>
          <a:p>
            <a:r>
              <a:rPr lang="en-US" dirty="0" smtClean="0"/>
              <a:t>Share information found</a:t>
            </a:r>
          </a:p>
          <a:p>
            <a:r>
              <a:rPr lang="en-US" dirty="0" smtClean="0"/>
              <a:t>Maintain eye contact with patient as much as possible</a:t>
            </a:r>
            <a:endParaRPr lang="en-US" dirty="0"/>
          </a:p>
        </p:txBody>
      </p:sp>
      <p:sp>
        <p:nvSpPr>
          <p:cNvPr id="4" name="TextBox 3"/>
          <p:cNvSpPr txBox="1"/>
          <p:nvPr/>
        </p:nvSpPr>
        <p:spPr>
          <a:xfrm>
            <a:off x="609600" y="1981200"/>
            <a:ext cx="7858241" cy="461665"/>
          </a:xfrm>
          <a:prstGeom prst="rect">
            <a:avLst/>
          </a:prstGeom>
          <a:noFill/>
        </p:spPr>
        <p:txBody>
          <a:bodyPr wrap="none" rtlCol="0">
            <a:spAutoFit/>
          </a:bodyPr>
          <a:lstStyle/>
          <a:p>
            <a:r>
              <a:rPr lang="en-US" sz="2400" dirty="0" smtClean="0"/>
              <a:t>Message given to students on using technology with patients.</a:t>
            </a:r>
            <a:endParaRPr lang="en-US" sz="2400" dirty="0"/>
          </a:p>
        </p:txBody>
      </p:sp>
    </p:spTree>
    <p:extLst>
      <p:ext uri="{BB962C8B-B14F-4D97-AF65-F5344CB8AC3E}">
        <p14:creationId xmlns:p14="http://schemas.microsoft.com/office/powerpoint/2010/main" val="3144231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5 Tips for Using EMR</a:t>
            </a:r>
            <a:endParaRPr lang="en-US" dirty="0"/>
          </a:p>
        </p:txBody>
      </p:sp>
      <p:sp>
        <p:nvSpPr>
          <p:cNvPr id="14339" name="Content Placeholder 2"/>
          <p:cNvSpPr>
            <a:spLocks noGrp="1"/>
          </p:cNvSpPr>
          <p:nvPr>
            <p:ph idx="1"/>
          </p:nvPr>
        </p:nvSpPr>
        <p:spPr/>
        <p:txBody>
          <a:bodyPr/>
          <a:lstStyle/>
          <a:p>
            <a:pPr marL="596900" indent="-514350">
              <a:buFont typeface="Gill Sans MT" pitchFamily="34" charset="0"/>
              <a:buAutoNum type="arabicPeriod"/>
            </a:pPr>
            <a:r>
              <a:rPr lang="en-US" dirty="0" smtClean="0"/>
              <a:t>Construct a triad with doctor (student), patient and computer</a:t>
            </a:r>
          </a:p>
          <a:p>
            <a:pPr marL="596900" indent="-514350">
              <a:buFont typeface="Gill Sans MT" pitchFamily="34" charset="0"/>
              <a:buAutoNum type="arabicPeriod"/>
            </a:pPr>
            <a:r>
              <a:rPr lang="en-US" dirty="0" smtClean="0"/>
              <a:t>Introduce the computer into the encounter</a:t>
            </a:r>
          </a:p>
          <a:p>
            <a:pPr marL="596900" indent="-514350">
              <a:buFont typeface="Gill Sans MT" pitchFamily="34" charset="0"/>
              <a:buAutoNum type="arabicPeriod"/>
            </a:pPr>
            <a:r>
              <a:rPr lang="en-US" dirty="0" smtClean="0"/>
              <a:t>Adjust screen so patient can see it</a:t>
            </a:r>
          </a:p>
          <a:p>
            <a:pPr marL="596900" indent="-514350">
              <a:buFont typeface="Gill Sans MT" pitchFamily="34" charset="0"/>
              <a:buAutoNum type="arabicPeriod"/>
            </a:pPr>
            <a:r>
              <a:rPr lang="en-US" dirty="0" smtClean="0"/>
              <a:t>Share EMR information on screen with patient</a:t>
            </a:r>
          </a:p>
          <a:p>
            <a:pPr marL="596900" indent="-514350">
              <a:buFont typeface="Gill Sans MT" pitchFamily="34" charset="0"/>
              <a:buAutoNum type="arabicPeriod"/>
            </a:pPr>
            <a:r>
              <a:rPr lang="en-US" dirty="0" smtClean="0"/>
              <a:t>Alert patient verbally “sign posting” when turning to EMR</a:t>
            </a:r>
          </a:p>
        </p:txBody>
      </p:sp>
      <p:sp>
        <p:nvSpPr>
          <p:cNvPr id="4" name="Slide Number Placeholder 3"/>
          <p:cNvSpPr>
            <a:spLocks noGrp="1"/>
          </p:cNvSpPr>
          <p:nvPr>
            <p:ph type="sldNum" sz="quarter" idx="12"/>
          </p:nvPr>
        </p:nvSpPr>
        <p:spPr/>
        <p:txBody>
          <a:bodyPr/>
          <a:lstStyle/>
          <a:p>
            <a:pPr>
              <a:defRPr/>
            </a:pPr>
            <a:fld id="{2E03D9F4-D1EE-4772-B413-9FDA47446D2D}"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3616652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Using Mobile Devices with Patients</a:t>
            </a:r>
            <a:endParaRPr lang="en-US" sz="4000" dirty="0"/>
          </a:p>
        </p:txBody>
      </p:sp>
      <p:sp>
        <p:nvSpPr>
          <p:cNvPr id="3" name="Content Placeholder 2"/>
          <p:cNvSpPr>
            <a:spLocks noGrp="1"/>
          </p:cNvSpPr>
          <p:nvPr>
            <p:ph idx="1"/>
          </p:nvPr>
        </p:nvSpPr>
        <p:spPr>
          <a:xfrm>
            <a:off x="423920" y="2442865"/>
            <a:ext cx="8229600" cy="4144963"/>
          </a:xfrm>
        </p:spPr>
        <p:txBody>
          <a:bodyPr/>
          <a:lstStyle/>
          <a:p>
            <a:r>
              <a:rPr lang="en-US" dirty="0" smtClean="0"/>
              <a:t>Patients think you are texting or taking photos</a:t>
            </a:r>
          </a:p>
          <a:p>
            <a:r>
              <a:rPr lang="en-US" dirty="0" smtClean="0"/>
              <a:t>Reassure patient you are not</a:t>
            </a:r>
          </a:p>
          <a:p>
            <a:r>
              <a:rPr lang="en-US" dirty="0" smtClean="0"/>
              <a:t>Tell the patient what you are doing (looking up patient’s medications, interactions…)</a:t>
            </a:r>
          </a:p>
          <a:p>
            <a:r>
              <a:rPr lang="en-US" dirty="0" smtClean="0"/>
              <a:t>Share information found</a:t>
            </a:r>
          </a:p>
          <a:p>
            <a:r>
              <a:rPr lang="en-US" dirty="0" smtClean="0"/>
              <a:t>Maintain eye contact with patient as much as possible</a:t>
            </a:r>
            <a:endParaRPr lang="en-US" dirty="0"/>
          </a:p>
        </p:txBody>
      </p:sp>
      <p:sp>
        <p:nvSpPr>
          <p:cNvPr id="4" name="TextBox 3"/>
          <p:cNvSpPr txBox="1"/>
          <p:nvPr/>
        </p:nvSpPr>
        <p:spPr>
          <a:xfrm>
            <a:off x="609600" y="1981200"/>
            <a:ext cx="7858241" cy="461665"/>
          </a:xfrm>
          <a:prstGeom prst="rect">
            <a:avLst/>
          </a:prstGeom>
          <a:noFill/>
        </p:spPr>
        <p:txBody>
          <a:bodyPr wrap="none" rtlCol="0">
            <a:spAutoFit/>
          </a:bodyPr>
          <a:lstStyle/>
          <a:p>
            <a:r>
              <a:rPr lang="en-US" sz="2400" dirty="0" smtClean="0"/>
              <a:t>Message given to students on using technology with patients.</a:t>
            </a:r>
            <a:endParaRPr lang="en-US" sz="2400" dirty="0"/>
          </a:p>
        </p:txBody>
      </p:sp>
    </p:spTree>
    <p:extLst>
      <p:ext uri="{BB962C8B-B14F-4D97-AF65-F5344CB8AC3E}">
        <p14:creationId xmlns:p14="http://schemas.microsoft.com/office/powerpoint/2010/main" val="3845319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0.4.2251"/>
  <p:tag name="PPTVERSION" val="14"/>
  <p:tag name="TPOS" val="2"/>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emplateUrl xmlns="http://schemas.microsoft.com/sharepoint/v3" xsi:nil="true"/>
    <Comments xmlns="08802470-5273-464d-a1dc-9195f0599ca8" xsi:nil="true"/>
    <Handout_x003f_ xmlns="08802470-5273-464D-A1DC-9195F0599CA8">false</Handout_x003f_>
    <_SourceUrl xmlns="http://schemas.microsoft.com/sharepoint/v3" xsi:nil="true"/>
    <xd_ProgID xmlns="http://schemas.microsoft.com/sharepoint/v3" xsi:nil="true"/>
    <Order xmlns="http://schemas.microsoft.com/sharepoint/v3" xsi:nil="true"/>
    <_SharedFileIndex xmlns="http://schemas.microsoft.com/sharepoint/v3" xsi:nil="true"/>
    <MetaInfo xmlns="http://schemas.microsoft.com/sharepoint/v3" xsi:nil="true"/>
    <ContentTypeId xmlns="http://schemas.microsoft.com/sharepoint/v3">0x0101007024800873524D46A1DC9195F0599CA8</ContentTypeId>
    <_dlc_DocId xmlns="f3584b01-14e7-4882-bd14-b9d4fdd97bcc">EZSW73QHDVCH-517-510</_dlc_DocId>
    <_dlc_DocIdUrl xmlns="f3584b01-14e7-4882-bd14-b9d4fdd97bcc">
      <Url>https://intranet.med.fsu.edu/sites/academicaffairs/ome/Informatics/seminar/_layouts/DocIdRedir.aspx?ID=EZSW73QHDVCH-517-510</Url>
      <Description>EZSW73QHDVCH-517-510</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7024800873524D46A1DC9195F0599CA8" ma:contentTypeVersion="1" ma:contentTypeDescription="Create a new document." ma:contentTypeScope="" ma:versionID="f28224aa94483a5313aef3d5db9f4a6b">
  <xsd:schema xmlns:xsd="http://www.w3.org/2001/XMLSchema" xmlns:xs="http://www.w3.org/2001/XMLSchema" xmlns:p="http://schemas.microsoft.com/office/2006/metadata/properties" xmlns:ns1="http://schemas.microsoft.com/sharepoint/v3" xmlns:ns2="08802470-5273-464D-A1DC-9195F0599CA8" xmlns:ns3="08802470-5273-464d-a1dc-9195f0599ca8" xmlns:ns4="f3584b01-14e7-4882-bd14-b9d4fdd97bcc" targetNamespace="http://schemas.microsoft.com/office/2006/metadata/properties" ma:root="true" ma:fieldsID="ca80f2b201bb9a75563e84bf9c66942c" ns1:_="" ns2:_="" ns3:_="" ns4:_="">
    <xsd:import namespace="http://schemas.microsoft.com/sharepoint/v3"/>
    <xsd:import namespace="08802470-5273-464D-A1DC-9195F0599CA8"/>
    <xsd:import namespace="08802470-5273-464d-a1dc-9195f0599ca8"/>
    <xsd:import namespace="f3584b01-14e7-4882-bd14-b9d4fdd97bcc"/>
    <xsd:element name="properties">
      <xsd:complexType>
        <xsd:sequence>
          <xsd:element name="documentManagement">
            <xsd:complexType>
              <xsd:all>
                <xsd:element ref="ns1:_ModerationComments" minOccurs="0"/>
                <xsd:element ref="ns1:File_x0020_Type" minOccurs="0"/>
                <xsd:element ref="ns1:HTML_x0020_File_x0020_Type" minOccurs="0"/>
                <xsd:element ref="ns1:_SourceUrl" minOccurs="0"/>
                <xsd:element ref="ns1:_SharedFileIndex" minOccurs="0"/>
                <xsd:element ref="ns2:Handout_x003f_" minOccurs="0"/>
                <xsd:element ref="ns1:ContentTypeId" minOccurs="0"/>
                <xsd:element ref="ns1:TemplateUrl" minOccurs="0"/>
                <xsd:element ref="ns1:xd_ProgID" minOccurs="0"/>
                <xsd:element ref="ns1:xd_Signature" minOccurs="0"/>
                <xsd:element ref="ns3:Comments" minOccurs="0"/>
                <xsd:element ref="ns1:ID" minOccurs="0"/>
                <xsd:element ref="ns1:Author" minOccurs="0"/>
                <xsd:element ref="ns1:Editor" minOccurs="0"/>
                <xsd:element ref="ns1:_HasCopyDestinations" minOccurs="0"/>
                <xsd:element ref="ns1:_CopySource" minOccurs="0"/>
                <xsd:element ref="ns1:_ModerationStatu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SortBehavior" minOccurs="0"/>
                <xsd:element ref="ns1:CheckedOutUserId" minOccurs="0"/>
                <xsd:element ref="ns1:IsCheckedoutToLocal" minOccurs="0"/>
                <xsd:element ref="ns1:CheckoutUser" minOccurs="0"/>
                <xsd:element ref="ns1:UniqueId" minOccurs="0"/>
                <xsd:element ref="ns1:SyncClientId" minOccurs="0"/>
                <xsd:element ref="ns1:ProgId" minOccurs="0"/>
                <xsd:element ref="ns1:ScopeId" minOccurs="0"/>
                <xsd:element ref="ns1:VirusStatus" minOccurs="0"/>
                <xsd:element ref="ns1:CheckedOutTitle" minOccurs="0"/>
                <xsd:element ref="ns1:_CheckinComment" minOccurs="0"/>
                <xsd:element ref="ns1:MetaInfo" minOccurs="0"/>
                <xsd:element ref="ns1:_Level" minOccurs="0"/>
                <xsd:element ref="ns1:_IsCurrentVersion" minOccurs="0"/>
                <xsd:element ref="ns1:ItemChildCount" minOccurs="0"/>
                <xsd:element ref="ns1:FolderChildCount"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element ref="ns1:DocConcurrencyNumber"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ModerationComments" ma:index="0" nillable="true" ma:displayName="Approver Comments" ma:hidden="true" ma:internalName="_ModerationComments" ma:readOnly="true">
      <xsd:simpleType>
        <xsd:restriction base="dms:Note"/>
      </xsd:simpleType>
    </xsd:element>
    <xsd:element name="File_x0020_Type" ma:index="4" nillable="true" ma:displayName="File Type" ma:hidden="true" ma:internalName="File_x0020_Type" ma:readOnly="true">
      <xsd:simpleType>
        <xsd:restriction base="dms:Text"/>
      </xsd:simpleType>
    </xsd:element>
    <xsd:element name="HTML_x0020_File_x0020_Type" ma:index="5" nillable="true" ma:displayName="HTML File Type" ma:hidden="true" ma:internalName="HTML_x0020_File_x0020_Type" ma:readOnly="true">
      <xsd:simpleType>
        <xsd:restriction base="dms:Text"/>
      </xsd:simpleType>
    </xsd:element>
    <xsd:element name="_SourceUrl" ma:index="6" nillable="true" ma:displayName="Source URL" ma:hidden="true" ma:internalName="_SourceUrl">
      <xsd:simpleType>
        <xsd:restriction base="dms:Text"/>
      </xsd:simpleType>
    </xsd:element>
    <xsd:element name="_SharedFileIndex" ma:index="7" nillable="true" ma:displayName="Shared File Index" ma:hidden="true" ma:internalName="_SharedFileIndex">
      <xsd:simpleType>
        <xsd:restriction base="dms:Text"/>
      </xsd:simpleType>
    </xsd:element>
    <xsd:element name="ContentTypeId" ma:index="10" nillable="true" ma:displayName="Content Type ID" ma:hidden="true" ma:internalName="ContentTypeId" ma:readOnly="true">
      <xsd:simpleType>
        <xsd:restriction base="dms:Unknown"/>
      </xsd:simpleType>
    </xsd:element>
    <xsd:element name="TemplateUrl" ma:index="11" nillable="true" ma:displayName="Template Link" ma:hidden="true" ma:internalName="TemplateUrl">
      <xsd:simpleType>
        <xsd:restriction base="dms:Text"/>
      </xsd:simpleType>
    </xsd:element>
    <xsd:element name="xd_ProgID" ma:index="12" nillable="true" ma:displayName="HTML File Link" ma:hidden="true" ma:internalName="xd_ProgID">
      <xsd:simpleType>
        <xsd:restriction base="dms:Text"/>
      </xsd:simpleType>
    </xsd:element>
    <xsd:element name="xd_Signature" ma:index="13" nillable="true" ma:displayName="Is Signed" ma:hidden="true" ma:internalName="xd_Signature" ma:readOnly="true">
      <xsd:simpleType>
        <xsd:restriction base="dms:Boolean"/>
      </xsd:simpleType>
    </xsd:element>
    <xsd:element name="ID" ma:index="15" nillable="true" ma:displayName="ID" ma:internalName="ID" ma:readOnly="true">
      <xsd:simpleType>
        <xsd:restriction base="dms:Unknown"/>
      </xsd:simpleType>
    </xsd:element>
    <xsd:element name="Author" ma:index="18"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20"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21" nillable="true" ma:displayName="Has Copy Destinations" ma:hidden="true" ma:internalName="_HasCopyDestinations" ma:readOnly="true">
      <xsd:simpleType>
        <xsd:restriction base="dms:Boolean"/>
      </xsd:simpleType>
    </xsd:element>
    <xsd:element name="_CopySource" ma:index="22" nillable="true" ma:displayName="Copy Source" ma:internalName="_CopySource" ma:readOnly="true">
      <xsd:simpleType>
        <xsd:restriction base="dms:Text"/>
      </xsd:simpleType>
    </xsd:element>
    <xsd:element name="_ModerationStatus" ma:index="23" nillable="true" ma:displayName="Approval Status" ma:default="0" ma:hidden="true" ma:internalName="_ModerationStatus" ma:readOnly="true">
      <xsd:simpleType>
        <xsd:restriction base="dms:Unknown"/>
      </xsd:simpleType>
    </xsd:element>
    <xsd:element name="FileRef" ma:index="24" nillable="true" ma:displayName="URL Path" ma:hidden="true" ma:list="Docs" ma:internalName="FileRef" ma:readOnly="true" ma:showField="FullUrl">
      <xsd:simpleType>
        <xsd:restriction base="dms:Lookup"/>
      </xsd:simpleType>
    </xsd:element>
    <xsd:element name="FileDirRef" ma:index="25" nillable="true" ma:displayName="Path" ma:hidden="true" ma:list="Docs" ma:internalName="FileDirRef" ma:readOnly="true" ma:showField="DirName">
      <xsd:simpleType>
        <xsd:restriction base="dms:Lookup"/>
      </xsd:simpleType>
    </xsd:element>
    <xsd:element name="Last_x0020_Modified" ma:index="26" nillable="true" ma:displayName="Modified" ma:format="TRUE" ma:hidden="true" ma:list="Docs" ma:internalName="Last_x0020_Modified" ma:readOnly="true" ma:showField="TimeLastModified">
      <xsd:simpleType>
        <xsd:restriction base="dms:Lookup"/>
      </xsd:simpleType>
    </xsd:element>
    <xsd:element name="Created_x0020_Date" ma:index="27" nillable="true" ma:displayName="Created" ma:format="TRUE" ma:hidden="true" ma:list="Docs" ma:internalName="Created_x0020_Date" ma:readOnly="true" ma:showField="TimeCreated">
      <xsd:simpleType>
        <xsd:restriction base="dms:Lookup"/>
      </xsd:simpleType>
    </xsd:element>
    <xsd:element name="File_x0020_Size" ma:index="28" nillable="true" ma:displayName="File Size" ma:format="TRUE" ma:hidden="true" ma:list="Docs" ma:internalName="File_x0020_Size" ma:readOnly="true" ma:showField="SizeInKB">
      <xsd:simpleType>
        <xsd:restriction base="dms:Lookup"/>
      </xsd:simpleType>
    </xsd:element>
    <xsd:element name="FSObjType" ma:index="29" nillable="true" ma:displayName="Item Type" ma:hidden="true" ma:list="Docs" ma:internalName="FSObjType" ma:readOnly="true" ma:showField="FSType">
      <xsd:simpleType>
        <xsd:restriction base="dms:Lookup"/>
      </xsd:simpleType>
    </xsd:element>
    <xsd:element name="SortBehavior" ma:index="30" nillable="true" ma:displayName="Sort Type" ma:hidden="true" ma:list="Docs" ma:internalName="SortBehavior" ma:readOnly="true" ma:showField="SortBehavior">
      <xsd:simpleType>
        <xsd:restriction base="dms:Lookup"/>
      </xsd:simpleType>
    </xsd:element>
    <xsd:element name="CheckedOutUserId" ma:index="32" nillable="true" ma:displayName="ID of the User who has the item Checked Out" ma:hidden="true" ma:list="Docs" ma:internalName="CheckedOutUserId" ma:readOnly="true" ma:showField="CheckoutUserId">
      <xsd:simpleType>
        <xsd:restriction base="dms:Lookup"/>
      </xsd:simpleType>
    </xsd:element>
    <xsd:element name="IsCheckedoutToLocal" ma:index="33" nillable="true" ma:displayName="Is Checked out to local" ma:hidden="true" ma:list="Docs" ma:internalName="IsCheckedoutToLocal" ma:readOnly="true" ma:showField="IsCheckoutToLocal">
      <xsd:simpleType>
        <xsd:restriction base="dms:Lookup"/>
      </xsd:simpleType>
    </xsd:element>
    <xsd:element name="CheckoutUser" ma:index="34"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35" nillable="true" ma:displayName="Unique Id" ma:hidden="true" ma:list="Docs" ma:internalName="UniqueId" ma:readOnly="true" ma:showField="UniqueId">
      <xsd:simpleType>
        <xsd:restriction base="dms:Lookup"/>
      </xsd:simpleType>
    </xsd:element>
    <xsd:element name="SyncClientId" ma:index="36" nillable="true" ma:displayName="Client Id" ma:hidden="true" ma:list="Docs" ma:internalName="SyncClientId" ma:readOnly="true" ma:showField="SyncClientId">
      <xsd:simpleType>
        <xsd:restriction base="dms:Lookup"/>
      </xsd:simpleType>
    </xsd:element>
    <xsd:element name="ProgId" ma:index="37" nillable="true" ma:displayName="ProgId" ma:hidden="true" ma:list="Docs" ma:internalName="ProgId" ma:readOnly="true" ma:showField="ProgId">
      <xsd:simpleType>
        <xsd:restriction base="dms:Lookup"/>
      </xsd:simpleType>
    </xsd:element>
    <xsd:element name="ScopeId" ma:index="38" nillable="true" ma:displayName="ScopeId" ma:hidden="true" ma:list="Docs" ma:internalName="ScopeId" ma:readOnly="true" ma:showField="ScopeId">
      <xsd:simpleType>
        <xsd:restriction base="dms:Lookup"/>
      </xsd:simpleType>
    </xsd:element>
    <xsd:element name="VirusStatus" ma:index="39" nillable="true" ma:displayName="Virus Status" ma:format="TRUE" ma:hidden="true" ma:list="Docs" ma:internalName="VirusStatus" ma:readOnly="true" ma:showField="Size">
      <xsd:simpleType>
        <xsd:restriction base="dms:Lookup"/>
      </xsd:simpleType>
    </xsd:element>
    <xsd:element name="CheckedOutTitle" ma:index="40" nillable="true" ma:displayName="Checked Out To" ma:format="TRUE" ma:hidden="true" ma:list="Docs" ma:internalName="CheckedOutTitle" ma:readOnly="true" ma:showField="CheckedOutTitle">
      <xsd:simpleType>
        <xsd:restriction base="dms:Lookup"/>
      </xsd:simpleType>
    </xsd:element>
    <xsd:element name="_CheckinComment" ma:index="41" nillable="true" ma:displayName="Check In Comment" ma:format="TRUE" ma:list="Docs" ma:internalName="_CheckinComment" ma:readOnly="true" ma:showField="CheckinComment">
      <xsd:simpleType>
        <xsd:restriction base="dms:Lookup"/>
      </xsd:simpleType>
    </xsd:element>
    <xsd:element name="MetaInfo" ma:index="54" nillable="true" ma:displayName="Property Bag" ma:hidden="true" ma:list="Docs" ma:internalName="MetaInfo" ma:showField="MetaInfo">
      <xsd:simpleType>
        <xsd:restriction base="dms:Lookup"/>
      </xsd:simpleType>
    </xsd:element>
    <xsd:element name="_Level" ma:index="55" nillable="true" ma:displayName="Level" ma:hidden="true" ma:internalName="_Level" ma:readOnly="true">
      <xsd:simpleType>
        <xsd:restriction base="dms:Unknown"/>
      </xsd:simpleType>
    </xsd:element>
    <xsd:element name="_IsCurrentVersion" ma:index="56" nillable="true" ma:displayName="Is Current Version" ma:hidden="true" ma:internalName="_IsCurrentVersion" ma:readOnly="true">
      <xsd:simpleType>
        <xsd:restriction base="dms:Boolean"/>
      </xsd:simpleType>
    </xsd:element>
    <xsd:element name="ItemChildCount" ma:index="57" nillable="true" ma:displayName="Item Child Count" ma:hidden="true" ma:list="Docs" ma:internalName="ItemChildCount" ma:readOnly="true" ma:showField="ItemChildCount">
      <xsd:simpleType>
        <xsd:restriction base="dms:Lookup"/>
      </xsd:simpleType>
    </xsd:element>
    <xsd:element name="FolderChildCount" ma:index="58" nillable="true" ma:displayName="Folder Child Count" ma:hidden="true" ma:list="Docs" ma:internalName="FolderChildCount" ma:readOnly="true" ma:showField="FolderChildCount">
      <xsd:simpleType>
        <xsd:restriction base="dms:Lookup"/>
      </xsd:simpleType>
    </xsd:element>
    <xsd:element name="owshiddenversion" ma:index="62" nillable="true" ma:displayName="owshiddenversion" ma:hidden="true" ma:internalName="owshiddenversion" ma:readOnly="true">
      <xsd:simpleType>
        <xsd:restriction base="dms:Unknown"/>
      </xsd:simpleType>
    </xsd:element>
    <xsd:element name="_UIVersion" ma:index="63" nillable="true" ma:displayName="UI Version" ma:hidden="true" ma:internalName="_UIVersion" ma:readOnly="true">
      <xsd:simpleType>
        <xsd:restriction base="dms:Unknown"/>
      </xsd:simpleType>
    </xsd:element>
    <xsd:element name="_UIVersionString" ma:index="64" nillable="true" ma:displayName="Version" ma:internalName="_UIVersionString" ma:readOnly="true">
      <xsd:simpleType>
        <xsd:restriction base="dms:Text"/>
      </xsd:simpleType>
    </xsd:element>
    <xsd:element name="InstanceID" ma:index="65" nillable="true" ma:displayName="Instance ID" ma:hidden="true" ma:internalName="InstanceID" ma:readOnly="true">
      <xsd:simpleType>
        <xsd:restriction base="dms:Unknown"/>
      </xsd:simpleType>
    </xsd:element>
    <xsd:element name="Order" ma:index="66" nillable="true" ma:displayName="Order" ma:hidden="true" ma:internalName="Order">
      <xsd:simpleType>
        <xsd:restriction base="dms:Number"/>
      </xsd:simpleType>
    </xsd:element>
    <xsd:element name="GUID" ma:index="67" nillable="true" ma:displayName="GUID" ma:hidden="true" ma:internalName="GUID" ma:readOnly="true">
      <xsd:simpleType>
        <xsd:restriction base="dms:Unknown"/>
      </xsd:simpleType>
    </xsd:element>
    <xsd:element name="WorkflowVersion" ma:index="68" nillable="true" ma:displayName="Workflow Version" ma:hidden="true" ma:internalName="WorkflowVersion" ma:readOnly="true">
      <xsd:simpleType>
        <xsd:restriction base="dms:Unknown"/>
      </xsd:simpleType>
    </xsd:element>
    <xsd:element name="WorkflowInstanceID" ma:index="69" nillable="true" ma:displayName="Workflow Instance ID" ma:hidden="true" ma:internalName="WorkflowInstanceID" ma:readOnly="true">
      <xsd:simpleType>
        <xsd:restriction base="dms:Unknown"/>
      </xsd:simpleType>
    </xsd:element>
    <xsd:element name="ParentVersionString" ma:index="70" nillable="true" ma:displayName="Source Version (Converted Document)" ma:hidden="true" ma:list="Docs" ma:internalName="ParentVersionString" ma:readOnly="true" ma:showField="ParentVersionString">
      <xsd:simpleType>
        <xsd:restriction base="dms:Lookup"/>
      </xsd:simpleType>
    </xsd:element>
    <xsd:element name="ParentLeafName" ma:index="71" nillable="true" ma:displayName="Source Name (Converted Document)" ma:hidden="true" ma:list="Docs" ma:internalName="ParentLeafName" ma:readOnly="true" ma:showField="ParentLeafName">
      <xsd:simpleType>
        <xsd:restriction base="dms:Lookup"/>
      </xsd:simpleType>
    </xsd:element>
    <xsd:element name="DocConcurrencyNumber" ma:index="72" nillable="true" ma:displayName="Document Concurrency Number" ma:hidden="true" ma:list="Docs" ma:internalName="DocConcurrencyNumber" ma:readOnly="true" ma:showField="DocConcurrencyNumber">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8802470-5273-464D-A1DC-9195F0599CA8" elementFormDefault="qualified">
    <xsd:import namespace="http://schemas.microsoft.com/office/2006/documentManagement/types"/>
    <xsd:import namespace="http://schemas.microsoft.com/office/infopath/2007/PartnerControls"/>
    <xsd:element name="Handout_x003f_" ma:index="9" nillable="true" ma:displayName="Handout?" ma:default="0" ma:description="Should this file be printed as a handout?" ma:internalName="Handout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8802470-5273-464d-a1dc-9195f0599ca8" elementFormDefault="qualified">
    <xsd:import namespace="http://schemas.microsoft.com/office/2006/documentManagement/types"/>
    <xsd:import namespace="http://schemas.microsoft.com/office/infopath/2007/PartnerControls"/>
    <xsd:element name="Comments" ma:index="14"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584b01-14e7-4882-bd14-b9d4fdd97bcc" elementFormDefault="qualified">
    <xsd:import namespace="http://schemas.microsoft.com/office/2006/documentManagement/types"/>
    <xsd:import namespace="http://schemas.microsoft.com/office/infopath/2007/PartnerControls"/>
    <xsd:element name="_dlc_DocId" ma:index="75" nillable="true" ma:displayName="Document ID Value" ma:description="The value of the document ID assigned to this item." ma:internalName="_dlc_DocId" ma:readOnly="true">
      <xsd:simpleType>
        <xsd:restriction base="dms:Text"/>
      </xsd:simpleType>
    </xsd:element>
    <xsd:element name="_dlc_DocIdUrl" ma:index="7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C98641-AD5C-48B0-B08E-0AB318A097AB}">
  <ds:schemaRefs>
    <ds:schemaRef ds:uri="http://purl.org/dc/terms/"/>
    <ds:schemaRef ds:uri="http://schemas.microsoft.com/sharepoint/v3"/>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08802470-5273-464d-a1dc-9195f0599ca8"/>
    <ds:schemaRef ds:uri="f3584b01-14e7-4882-bd14-b9d4fdd97bcc"/>
    <ds:schemaRef ds:uri="http://purl.org/dc/elements/1.1/"/>
    <ds:schemaRef ds:uri="08802470-5273-464D-A1DC-9195F0599CA8"/>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93A85F6-1EC9-41B9-9980-65FBCBE09467}">
  <ds:schemaRefs>
    <ds:schemaRef ds:uri="http://schemas.microsoft.com/sharepoint/events"/>
  </ds:schemaRefs>
</ds:datastoreItem>
</file>

<file path=customXml/itemProps3.xml><?xml version="1.0" encoding="utf-8"?>
<ds:datastoreItem xmlns:ds="http://schemas.openxmlformats.org/officeDocument/2006/customXml" ds:itemID="{C13C8B19-6466-44DC-85BF-847DC203535A}">
  <ds:schemaRefs>
    <ds:schemaRef ds:uri="http://schemas.microsoft.com/sharepoint/v3/contenttype/forms"/>
  </ds:schemaRefs>
</ds:datastoreItem>
</file>

<file path=customXml/itemProps4.xml><?xml version="1.0" encoding="utf-8"?>
<ds:datastoreItem xmlns:ds="http://schemas.openxmlformats.org/officeDocument/2006/customXml" ds:itemID="{1AD84F78-DED1-4819-B3F3-00B5215F36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802470-5273-464D-A1DC-9195F0599CA8"/>
    <ds:schemaRef ds:uri="08802470-5273-464d-a1dc-9195f0599ca8"/>
    <ds:schemaRef ds:uri="f3584b01-14e7-4882-bd14-b9d4fdd97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Presentation1</Template>
  <TotalTime>1144</TotalTime>
  <Words>832</Words>
  <Application>Microsoft Office PowerPoint</Application>
  <PresentationFormat>On-screen Show (4:3)</PresentationFormat>
  <Paragraphs>93</Paragraphs>
  <Slides>12</Slides>
  <Notes>11</Notes>
  <HiddenSlides>0</HiddenSlides>
  <MMClips>2</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Presentation1</vt:lpstr>
      <vt:lpstr>Using Technology with Patients</vt:lpstr>
      <vt:lpstr>What is wrong with this encounter? </vt:lpstr>
      <vt:lpstr>CLC Checklist for Good Patient Communication</vt:lpstr>
      <vt:lpstr>Possible Adverse Effects  </vt:lpstr>
      <vt:lpstr>Arranging the Exam Room</vt:lpstr>
      <vt:lpstr>Using Tablets (iPads)</vt:lpstr>
      <vt:lpstr>Using Mobile Devices with Patients</vt:lpstr>
      <vt:lpstr>5 Tips for Using EMR</vt:lpstr>
      <vt:lpstr>Using Mobile Devices with Patients</vt:lpstr>
      <vt:lpstr>Checklist for Student Feedback</vt:lpstr>
      <vt:lpstr>Sharing EMR with Patient</vt:lpstr>
      <vt:lpstr>Example EHR OSCE Video</vt:lpstr>
    </vt:vector>
  </TitlesOfParts>
  <Company>College of Medicine, Florida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Medical Students to Document in the EMR Age</dc:title>
  <dc:creator>Windows User</dc:creator>
  <cp:lastModifiedBy>Windows User</cp:lastModifiedBy>
  <cp:revision>127</cp:revision>
  <cp:lastPrinted>2013-07-31T13:47:30Z</cp:lastPrinted>
  <dcterms:created xsi:type="dcterms:W3CDTF">2013-05-10T15:06:48Z</dcterms:created>
  <dcterms:modified xsi:type="dcterms:W3CDTF">2014-04-01T19:55:59Z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0x0101007024800873524D46A1DC9195F0599CA8</vt:lpwstr>
  </property>
  <property fmtid="{D5CDD505-2E9C-101B-9397-08002B2CF9AE}" pid="3" name="_dlc_DocIdItemGuid">
    <vt:lpwstr>44b99a94-e00c-44fe-a5d8-6eff020ea94d</vt:lpwstr>
  </property>
</Properties>
</file>